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notesSlides/notesSlide19.xml" ContentType="application/vnd.openxmlformats-officedocument.presentationml.notesSlide+xml"/>
  <Override PartName="/ppt/charts/chart3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9"/>
  </p:notesMasterIdLst>
  <p:handoutMasterIdLst>
    <p:handoutMasterId r:id="rId40"/>
  </p:handoutMasterIdLst>
  <p:sldIdLst>
    <p:sldId id="256" r:id="rId2"/>
    <p:sldId id="257" r:id="rId3"/>
    <p:sldId id="258" r:id="rId4"/>
    <p:sldId id="259" r:id="rId5"/>
    <p:sldId id="260" r:id="rId6"/>
    <p:sldId id="296" r:id="rId7"/>
    <p:sldId id="270" r:id="rId8"/>
    <p:sldId id="299" r:id="rId9"/>
    <p:sldId id="298" r:id="rId10"/>
    <p:sldId id="300" r:id="rId11"/>
    <p:sldId id="283" r:id="rId12"/>
    <p:sldId id="274" r:id="rId13"/>
    <p:sldId id="292" r:id="rId14"/>
    <p:sldId id="289" r:id="rId15"/>
    <p:sldId id="290" r:id="rId16"/>
    <p:sldId id="291" r:id="rId17"/>
    <p:sldId id="271" r:id="rId18"/>
    <p:sldId id="272" r:id="rId19"/>
    <p:sldId id="261" r:id="rId20"/>
    <p:sldId id="265" r:id="rId21"/>
    <p:sldId id="288" r:id="rId22"/>
    <p:sldId id="278" r:id="rId23"/>
    <p:sldId id="280" r:id="rId24"/>
    <p:sldId id="266" r:id="rId25"/>
    <p:sldId id="276" r:id="rId26"/>
    <p:sldId id="284" r:id="rId27"/>
    <p:sldId id="281" r:id="rId28"/>
    <p:sldId id="287" r:id="rId29"/>
    <p:sldId id="286" r:id="rId30"/>
    <p:sldId id="282" r:id="rId31"/>
    <p:sldId id="285" r:id="rId32"/>
    <p:sldId id="277" r:id="rId33"/>
    <p:sldId id="293" r:id="rId34"/>
    <p:sldId id="294" r:id="rId35"/>
    <p:sldId id="295" r:id="rId36"/>
    <p:sldId id="273" r:id="rId37"/>
    <p:sldId id="269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396" autoAdjust="0"/>
  </p:normalViewPr>
  <p:slideViewPr>
    <p:cSldViewPr snapToGrid="0" snapToObjects="1">
      <p:cViewPr varScale="1">
        <p:scale>
          <a:sx n="67" d="100"/>
          <a:sy n="67" d="100"/>
        </p:scale>
        <p:origin x="-229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am:Dropbox:I-Focus:Presentations:Semis:Research%20Data%20-%20Game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am:Dropbox:I-Focus:Presentations:Semis:Research%20Data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065182279363"/>
          <c:y val="0.10367649459854"/>
          <c:w val="0.863336606888795"/>
          <c:h val="0.72308840275322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'For Graph'!$B$2</c:f>
              <c:strCache>
                <c:ptCount val="1"/>
                <c:pt idx="0">
                  <c:v>Eye-Tracking</c:v>
                </c:pt>
              </c:strCache>
            </c:strRef>
          </c:tx>
          <c:spPr>
            <a:solidFill>
              <a:srgbClr val="4684EE"/>
            </a:solidFill>
          </c:spPr>
          <c:invertIfNegative val="1"/>
          <c:dLbls>
            <c:txPr>
              <a:bodyPr/>
              <a:lstStyle/>
              <a:p>
                <a:pPr>
                  <a:defRPr sz="1400">
                    <a:solidFill>
                      <a:schemeClr val="tx2">
                        <a:lumMod val="75000"/>
                      </a:schemeClr>
                    </a:solidFill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'For Graph'!$A$3:$A$8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</c:numCache>
            </c:numRef>
          </c:cat>
          <c:val>
            <c:numRef>
              <c:f>'For Graph'!$B$3:$B$8</c:f>
              <c:numCache>
                <c:formatCode>General</c:formatCode>
                <c:ptCount val="6"/>
                <c:pt idx="0">
                  <c:v>41.0</c:v>
                </c:pt>
                <c:pt idx="1">
                  <c:v>59.0</c:v>
                </c:pt>
                <c:pt idx="2">
                  <c:v>77.0</c:v>
                </c:pt>
                <c:pt idx="3">
                  <c:v>51.0</c:v>
                </c:pt>
                <c:pt idx="4">
                  <c:v>40.0</c:v>
                </c:pt>
                <c:pt idx="5">
                  <c:v>40.0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</c:extLst>
        </c:ser>
        <c:ser>
          <c:idx val="1"/>
          <c:order val="1"/>
          <c:tx>
            <c:strRef>
              <c:f>'For Graph'!$C$2</c:f>
              <c:strCache>
                <c:ptCount val="1"/>
                <c:pt idx="0">
                  <c:v>Mouse</c:v>
                </c:pt>
              </c:strCache>
            </c:strRef>
          </c:tx>
          <c:spPr>
            <a:solidFill>
              <a:srgbClr val="DC3912"/>
            </a:solidFill>
          </c:spPr>
          <c:invertIfNegative val="1"/>
          <c:dLbls>
            <c:txPr>
              <a:bodyPr/>
              <a:lstStyle/>
              <a:p>
                <a:pPr>
                  <a:defRPr sz="1400">
                    <a:solidFill>
                      <a:schemeClr val="accent6">
                        <a:lumMod val="20000"/>
                        <a:lumOff val="80000"/>
                      </a:schemeClr>
                    </a:solidFill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'For Graph'!$A$3:$A$8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</c:numCache>
            </c:numRef>
          </c:cat>
          <c:val>
            <c:numRef>
              <c:f>'For Graph'!$C$3:$C$8</c:f>
              <c:numCache>
                <c:formatCode>General</c:formatCode>
                <c:ptCount val="6"/>
                <c:pt idx="0">
                  <c:v>49.0</c:v>
                </c:pt>
                <c:pt idx="1">
                  <c:v>58.0</c:v>
                </c:pt>
                <c:pt idx="2">
                  <c:v>40.0</c:v>
                </c:pt>
                <c:pt idx="3">
                  <c:v>34.0</c:v>
                </c:pt>
                <c:pt idx="4">
                  <c:v>46.0</c:v>
                </c:pt>
                <c:pt idx="5">
                  <c:v>41.0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</c:extLst>
        </c:ser>
        <c:ser>
          <c:idx val="2"/>
          <c:order val="2"/>
          <c:tx>
            <c:strRef>
              <c:f>'For Graph'!$D$2</c:f>
              <c:strCache>
                <c:ptCount val="1"/>
                <c:pt idx="0">
                  <c:v>Leap Motion</c:v>
                </c:pt>
              </c:strCache>
            </c:strRef>
          </c:tx>
          <c:spPr>
            <a:solidFill>
              <a:srgbClr val="FF9900"/>
            </a:solidFill>
          </c:spPr>
          <c:invertIfNegative val="1"/>
          <c:dLbls>
            <c:txPr>
              <a:bodyPr/>
              <a:lstStyle/>
              <a:p>
                <a:pPr>
                  <a:defRPr sz="1400">
                    <a:solidFill>
                      <a:srgbClr val="800000"/>
                    </a:solidFill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'For Graph'!$A$3:$A$8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</c:numCache>
            </c:numRef>
          </c:cat>
          <c:val>
            <c:numRef>
              <c:f>'For Graph'!$D$3:$D$8</c:f>
              <c:numCache>
                <c:formatCode>General</c:formatCode>
                <c:ptCount val="6"/>
                <c:pt idx="0">
                  <c:v>83.0</c:v>
                </c:pt>
                <c:pt idx="1">
                  <c:v>125.0</c:v>
                </c:pt>
                <c:pt idx="2">
                  <c:v>110.0</c:v>
                </c:pt>
                <c:pt idx="3">
                  <c:v>210.0</c:v>
                </c:pt>
                <c:pt idx="4">
                  <c:v>116.0</c:v>
                </c:pt>
                <c:pt idx="5">
                  <c:v>60.0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</c:extLst>
        </c:ser>
        <c:dLbls>
          <c:dLblPos val="inBase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099874728"/>
        <c:axId val="2099958632"/>
      </c:barChart>
      <c:catAx>
        <c:axId val="20998747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Participants</a:t>
                </a:r>
              </a:p>
            </c:rich>
          </c:tx>
          <c:layout>
            <c:manualLayout>
              <c:xMode val="edge"/>
              <c:yMode val="edge"/>
              <c:x val="0.446418903802754"/>
              <c:y val="0.924623119306022"/>
            </c:manualLayout>
          </c:layout>
          <c:overlay val="0"/>
        </c:title>
        <c:numFmt formatCode="General" sourceLinked="1"/>
        <c:majorTickMark val="cross"/>
        <c:minorTickMark val="cross"/>
        <c:tickLblPos val="nextTo"/>
        <c:crossAx val="2099958632"/>
        <c:crosses val="autoZero"/>
        <c:auto val="1"/>
        <c:lblAlgn val="ctr"/>
        <c:lblOffset val="100"/>
        <c:noMultiLvlLbl val="1"/>
      </c:catAx>
      <c:valAx>
        <c:axId val="2099958632"/>
        <c:scaling>
          <c:orientation val="minMax"/>
        </c:scaling>
        <c:delete val="0"/>
        <c:axPos val="l"/>
        <c:majorGridlines>
          <c:spPr>
            <a:ln>
              <a:solidFill>
                <a:srgbClr val="B7B7B7"/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Timing</a:t>
                </a:r>
              </a:p>
            </c:rich>
          </c:tx>
          <c:layout/>
          <c:overlay val="0"/>
        </c:title>
        <c:numFmt formatCode="General" sourceLinked="1"/>
        <c:majorTickMark val="cross"/>
        <c:minorTickMark val="cross"/>
        <c:tickLblPos val="nextTo"/>
        <c:spPr>
          <a:ln w="47625">
            <a:noFill/>
          </a:ln>
        </c:spPr>
        <c:crossAx val="2099874728"/>
        <c:crosses val="autoZero"/>
        <c:crossBetween val="between"/>
      </c:valAx>
    </c:plotArea>
    <c:legend>
      <c:legendPos val="tr"/>
      <c:layout>
        <c:manualLayout>
          <c:xMode val="edge"/>
          <c:yMode val="edge"/>
          <c:x val="0.451752118179633"/>
          <c:y val="0.00133083012255121"/>
          <c:w val="0.539664092205671"/>
          <c:h val="0.0915128748311996"/>
        </c:manualLayout>
      </c:layout>
      <c:overlay val="1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zero"/>
    <c:showDLblsOverMax val="1"/>
  </c:chart>
  <c:txPr>
    <a:bodyPr/>
    <a:lstStyle/>
    <a:p>
      <a:pPr>
        <a:defRPr sz="2000">
          <a:solidFill>
            <a:srgbClr val="EEECE1"/>
          </a:solidFill>
          <a:latin typeface="Museo 300 Regular"/>
          <a:cs typeface="Museo 300 Regular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149349933434"/>
          <c:y val="0.0388283911276372"/>
          <c:w val="0.859971119130331"/>
          <c:h val="0.783052508307101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'For Graph'!$G$2</c:f>
              <c:strCache>
                <c:ptCount val="1"/>
                <c:pt idx="0">
                  <c:v>Optimised</c:v>
                </c:pt>
              </c:strCache>
            </c:strRef>
          </c:tx>
          <c:spPr>
            <a:solidFill>
              <a:srgbClr val="4684EE"/>
            </a:solidFill>
          </c:spPr>
          <c:invertIfNegative val="1"/>
          <c:dLbls>
            <c:txPr>
              <a:bodyPr/>
              <a:lstStyle/>
              <a:p>
                <a:pPr>
                  <a:defRPr sz="1400"/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'For Graph'!$F$3:$F$8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</c:numCache>
            </c:numRef>
          </c:cat>
          <c:val>
            <c:numRef>
              <c:f>'For Graph'!$G$3:$G$8</c:f>
              <c:numCache>
                <c:formatCode>General</c:formatCode>
                <c:ptCount val="6"/>
                <c:pt idx="0">
                  <c:v>172.0</c:v>
                </c:pt>
                <c:pt idx="1">
                  <c:v>113.0</c:v>
                </c:pt>
                <c:pt idx="2">
                  <c:v>210.0</c:v>
                </c:pt>
                <c:pt idx="3">
                  <c:v>159.0</c:v>
                </c:pt>
                <c:pt idx="4">
                  <c:v>148.0</c:v>
                </c:pt>
                <c:pt idx="5">
                  <c:v>136.0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</c:extLst>
        </c:ser>
        <c:ser>
          <c:idx val="1"/>
          <c:order val="1"/>
          <c:tx>
            <c:strRef>
              <c:f>'For Graph'!$H$2</c:f>
              <c:strCache>
                <c:ptCount val="1"/>
                <c:pt idx="0">
                  <c:v>Not Optimised</c:v>
                </c:pt>
              </c:strCache>
            </c:strRef>
          </c:tx>
          <c:spPr>
            <a:solidFill>
              <a:srgbClr val="DC3912"/>
            </a:solidFill>
          </c:spPr>
          <c:invertIfNegative val="1"/>
          <c:dLbls>
            <c:txPr>
              <a:bodyPr/>
              <a:lstStyle/>
              <a:p>
                <a:pPr>
                  <a:defRPr sz="1400"/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'For Graph'!$F$3:$F$8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</c:numCache>
            </c:numRef>
          </c:cat>
          <c:val>
            <c:numRef>
              <c:f>'For Graph'!$H$3:$H$8</c:f>
              <c:numCache>
                <c:formatCode>General</c:formatCode>
                <c:ptCount val="6"/>
                <c:pt idx="0">
                  <c:v>202.0</c:v>
                </c:pt>
                <c:pt idx="1">
                  <c:v>193.0</c:v>
                </c:pt>
                <c:pt idx="2">
                  <c:v>191.0</c:v>
                </c:pt>
                <c:pt idx="3">
                  <c:v>156.0</c:v>
                </c:pt>
                <c:pt idx="4">
                  <c:v>178.0</c:v>
                </c:pt>
                <c:pt idx="5">
                  <c:v>204.0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</c:extLst>
        </c:ser>
        <c:dLbls>
          <c:dLblPos val="inBase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100683528"/>
        <c:axId val="2100689032"/>
      </c:barChart>
      <c:catAx>
        <c:axId val="21006835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Participants</a:t>
                </a:r>
              </a:p>
            </c:rich>
          </c:tx>
          <c:layout/>
          <c:overlay val="0"/>
        </c:title>
        <c:numFmt formatCode="General" sourceLinked="1"/>
        <c:majorTickMark val="cross"/>
        <c:minorTickMark val="cross"/>
        <c:tickLblPos val="nextTo"/>
        <c:crossAx val="2100689032"/>
        <c:crosses val="autoZero"/>
        <c:auto val="1"/>
        <c:lblAlgn val="ctr"/>
        <c:lblOffset val="100"/>
        <c:noMultiLvlLbl val="1"/>
      </c:catAx>
      <c:valAx>
        <c:axId val="2100689032"/>
        <c:scaling>
          <c:orientation val="minMax"/>
        </c:scaling>
        <c:delete val="0"/>
        <c:axPos val="l"/>
        <c:majorGridlines>
          <c:spPr>
            <a:ln>
              <a:solidFill>
                <a:srgbClr val="B7B7B7"/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/>
                  <a:t>QUIS Score</a:t>
                </a:r>
              </a:p>
            </c:rich>
          </c:tx>
          <c:layout/>
          <c:overlay val="0"/>
        </c:title>
        <c:numFmt formatCode="General" sourceLinked="1"/>
        <c:majorTickMark val="cross"/>
        <c:minorTickMark val="cross"/>
        <c:tickLblPos val="nextTo"/>
        <c:spPr>
          <a:ln w="47625">
            <a:noFill/>
          </a:ln>
        </c:spPr>
        <c:crossAx val="210068352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541679437615682"/>
          <c:y val="0.0247723045557665"/>
          <c:w val="0.448339574538219"/>
          <c:h val="0.144397651023594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zero"/>
    <c:showDLblsOverMax val="1"/>
  </c:chart>
  <c:txPr>
    <a:bodyPr/>
    <a:lstStyle/>
    <a:p>
      <a:pPr>
        <a:defRPr sz="1800">
          <a:solidFill>
            <a:schemeClr val="bg2"/>
          </a:solidFill>
          <a:latin typeface="Museo 300 Regular"/>
          <a:cs typeface="Museo 300 Regular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Participants</c:v>
                </c:pt>
              </c:strCache>
            </c:strRef>
          </c:tx>
          <c:dLbls>
            <c:txPr>
              <a:bodyPr/>
              <a:lstStyle/>
              <a:p>
                <a:pPr>
                  <a:defRPr sz="2400">
                    <a:solidFill>
                      <a:schemeClr val="tx1"/>
                    </a:solidFill>
                    <a:latin typeface="Museo 300 Regular"/>
                    <a:cs typeface="Museo 300 Regular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Sheet1!$A$2:$A$3</c:f>
              <c:strCache>
                <c:ptCount val="2"/>
                <c:pt idx="0">
                  <c:v>Optimised</c:v>
                </c:pt>
                <c:pt idx="1">
                  <c:v>Not optimised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3.0</c:v>
                </c:pt>
                <c:pt idx="1">
                  <c:v>3.0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594543862687753"/>
          <c:y val="0.368537647637795"/>
          <c:w val="0.403778285184922"/>
          <c:h val="0.322049212598425"/>
        </c:manualLayout>
      </c:layout>
      <c:overlay val="0"/>
      <c:txPr>
        <a:bodyPr/>
        <a:lstStyle/>
        <a:p>
          <a:pPr>
            <a:defRPr sz="2800">
              <a:solidFill>
                <a:srgbClr val="EEECE1"/>
              </a:solidFill>
              <a:latin typeface="Museo 300 Regular"/>
              <a:cs typeface="Museo 300 Regular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445287-0AF9-5340-B614-0F5DBA6D56E4}" type="datetimeFigureOut">
              <a:rPr lang="en-US" smtClean="0"/>
              <a:t>1/7/14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FADDE6-E9E1-374B-885D-9D46CCEB0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8347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7665EF-974C-483D-BD68-5D2B9C41CC6E}" type="datetimeFigureOut">
              <a:rPr lang="en-US" smtClean="0"/>
              <a:t>1/7/14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77A05-5E63-4852-8C93-A25AB3858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377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77A05-5E63-4852-8C93-A25AB38585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242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Game (comparison)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Eye-tracking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Mouse</a:t>
            </a:r>
          </a:p>
          <a:p>
            <a:pPr marL="171450" lvl="0" indent="-171450">
              <a:buFontTx/>
              <a:buChar char="-"/>
            </a:pPr>
            <a:r>
              <a:rPr lang="en-US" dirty="0" smtClean="0"/>
              <a:t>Website (features – for a</a:t>
            </a:r>
            <a:r>
              <a:rPr lang="en-US" baseline="0" dirty="0" smtClean="0"/>
              <a:t> purely hands-free interface for disabled</a:t>
            </a:r>
            <a:r>
              <a:rPr lang="en-US" dirty="0" smtClean="0"/>
              <a:t>)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Menu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Modified</a:t>
            </a:r>
            <a:r>
              <a:rPr lang="en-US" baseline="0" dirty="0" smtClean="0"/>
              <a:t> cursor</a:t>
            </a:r>
            <a:endParaRPr lang="en-US" dirty="0" smtClean="0"/>
          </a:p>
          <a:p>
            <a:pPr marL="628650" lvl="1" indent="-171450">
              <a:buFontTx/>
              <a:buChar char="-"/>
            </a:pPr>
            <a:r>
              <a:rPr lang="en-US" dirty="0" smtClean="0"/>
              <a:t>Auto-scroll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Video</a:t>
            </a:r>
            <a:r>
              <a:rPr lang="en-US" baseline="0" dirty="0" smtClean="0"/>
              <a:t> function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Other features</a:t>
            </a:r>
            <a:endParaRPr lang="en-US" dirty="0" smtClean="0"/>
          </a:p>
          <a:p>
            <a:pPr marL="171450" lvl="0" indent="-171450">
              <a:buFontTx/>
              <a:buChar char="-"/>
            </a:pPr>
            <a:r>
              <a:rPr lang="en-US" dirty="0" smtClean="0"/>
              <a:t>Dasher?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Typing program for disabled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77A05-5E63-4852-8C93-A25AB38585F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44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[Video</a:t>
            </a:r>
            <a:r>
              <a:rPr lang="en-US" baseline="0" dirty="0" smtClean="0"/>
              <a:t>]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77A05-5E63-4852-8C93-A25AB38585F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255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[Setup]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77A05-5E63-4852-8C93-A25AB38585F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331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[Experimental</a:t>
            </a:r>
            <a:r>
              <a:rPr lang="en-US" baseline="0" dirty="0" smtClean="0"/>
              <a:t> Procedure]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77A05-5E63-4852-8C93-A25AB38585F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6059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[Experimental</a:t>
            </a:r>
            <a:r>
              <a:rPr lang="en-US" baseline="0" dirty="0" smtClean="0"/>
              <a:t> Procedure]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77A05-5E63-4852-8C93-A25AB38585F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6059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[Results;</a:t>
            </a:r>
            <a:r>
              <a:rPr lang="en-US" baseline="0" dirty="0" smtClean="0"/>
              <a:t> bar graphs, charts, tables]</a:t>
            </a:r>
          </a:p>
          <a:p>
            <a:r>
              <a:rPr lang="en-US" baseline="0" dirty="0" smtClean="0"/>
              <a:t>[General comments and KEYWORDS (positive ones)]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77A05-5E63-4852-8C93-A25AB38585F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6455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[Results;</a:t>
            </a:r>
            <a:r>
              <a:rPr lang="en-US" baseline="0" dirty="0" smtClean="0"/>
              <a:t> bar graphs, charts, tables]</a:t>
            </a:r>
          </a:p>
          <a:p>
            <a:r>
              <a:rPr lang="en-US" baseline="0" dirty="0" smtClean="0"/>
              <a:t>[General comments and KEYWORDS (positive ones)]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77A05-5E63-4852-8C93-A25AB38585F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6059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[Results;</a:t>
            </a:r>
            <a:r>
              <a:rPr lang="en-US" baseline="0" dirty="0" smtClean="0"/>
              <a:t> bar graphs, charts, tables]</a:t>
            </a:r>
          </a:p>
          <a:p>
            <a:r>
              <a:rPr lang="en-US" baseline="0" dirty="0" smtClean="0"/>
              <a:t>[General comments and KEYWORDS (positive ones)]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77A05-5E63-4852-8C93-A25AB38585F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6059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[Results;</a:t>
            </a:r>
            <a:r>
              <a:rPr lang="en-US" baseline="0" dirty="0" smtClean="0"/>
              <a:t> bar graphs, charts, tables]</a:t>
            </a:r>
          </a:p>
          <a:p>
            <a:r>
              <a:rPr lang="en-US" baseline="0" dirty="0" smtClean="0"/>
              <a:t>[General comments and KEYWORDS (positive ones)]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77A05-5E63-4852-8C93-A25AB38585F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6455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[Results;</a:t>
            </a:r>
            <a:r>
              <a:rPr lang="en-US" baseline="0" dirty="0" smtClean="0"/>
              <a:t> bar graphs, charts, tables]</a:t>
            </a:r>
          </a:p>
          <a:p>
            <a:r>
              <a:rPr lang="en-US" baseline="0" dirty="0" smtClean="0"/>
              <a:t>[General comments and KEYWORDS (positive ones)]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77A05-5E63-4852-8C93-A25AB38585F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645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[shorten if possible]</a:t>
            </a:r>
          </a:p>
          <a:p>
            <a:endParaRPr lang="en-US" dirty="0" smtClean="0"/>
          </a:p>
          <a:p>
            <a:r>
              <a:rPr lang="en-US" dirty="0" smtClean="0"/>
              <a:t>So this leads</a:t>
            </a:r>
            <a:r>
              <a:rPr lang="en-US" baseline="0" dirty="0" smtClean="0"/>
              <a:t> us to answer the question – why I-Focus? Why do we need a revamp in the current forms of mouse and even touchscreen inputs for able-bodied people? </a:t>
            </a:r>
          </a:p>
          <a:p>
            <a:r>
              <a:rPr lang="en-US" dirty="0" smtClean="0"/>
              <a:t>…</a:t>
            </a:r>
          </a:p>
          <a:p>
            <a:r>
              <a:rPr lang="en-US" dirty="0" smtClean="0"/>
              <a:t>3 words: efficiency,</a:t>
            </a:r>
            <a:r>
              <a:rPr lang="en-US" baseline="0" dirty="0" smtClean="0"/>
              <a:t> effectiveness and intuitiveness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one-size-fits-all model of kinesthetic input which we get from the mouse is simply inefficient and unintuitive. We use the mouse for everything – clicking, moving, dragging.. And the only reason why we find the mouse pretty effective and efficient is because we have been using it for a long time. [projector screen example] With eye-tracking, everything is fast, efficient and convenient. Just look at where you want to move and click. Look at a link, click on it. Look at an icon, open the application. Efficient. Effective. Intuitive.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252F15-ABD0-724C-9299-97DB87BA04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376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[Results;</a:t>
            </a:r>
            <a:r>
              <a:rPr lang="en-US" baseline="0" dirty="0" smtClean="0"/>
              <a:t> bar graphs, charts, tables]</a:t>
            </a:r>
          </a:p>
          <a:p>
            <a:r>
              <a:rPr lang="en-US" baseline="0" dirty="0" smtClean="0"/>
              <a:t>[General comments and KEYWORDS (positive ones)]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77A05-5E63-4852-8C93-A25AB38585F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6455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[Results;</a:t>
            </a:r>
            <a:r>
              <a:rPr lang="en-US" baseline="0" dirty="0" smtClean="0"/>
              <a:t> bar graphs, charts, tables]</a:t>
            </a:r>
          </a:p>
          <a:p>
            <a:r>
              <a:rPr lang="en-US" baseline="0" dirty="0" smtClean="0"/>
              <a:t>[General comments and KEYWORDS (positive ones)]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77A05-5E63-4852-8C93-A25AB38585F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6059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[Results;</a:t>
            </a:r>
            <a:r>
              <a:rPr lang="en-US" baseline="0" dirty="0" smtClean="0"/>
              <a:t> bar graphs, charts, tables]</a:t>
            </a:r>
          </a:p>
          <a:p>
            <a:r>
              <a:rPr lang="en-US" baseline="0" dirty="0" smtClean="0"/>
              <a:t>[General comments and KEYWORDS (positive ones)]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77A05-5E63-4852-8C93-A25AB38585F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6059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“More than meets the eye”</a:t>
            </a:r>
          </a:p>
          <a:p>
            <a:r>
              <a:rPr lang="en-US" dirty="0" smtClean="0"/>
              <a:t>“… in the blink of an eye”</a:t>
            </a:r>
          </a:p>
          <a:p>
            <a:r>
              <a:rPr lang="en-US" dirty="0" smtClean="0"/>
              <a:t>“Look!”</a:t>
            </a:r>
          </a:p>
          <a:p>
            <a:r>
              <a:rPr lang="en-US" dirty="0" smtClean="0"/>
              <a:t>“Don’t</a:t>
            </a:r>
            <a:r>
              <a:rPr lang="en-US" baseline="0" dirty="0" smtClean="0"/>
              <a:t> blink!”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77A05-5E63-4852-8C93-A25AB38585F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28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Breeze</a:t>
            </a:r>
            <a:r>
              <a:rPr lang="en-US" baseline="0" dirty="0" smtClean="0"/>
              <a:t> thru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252F15-ABD0-724C-9299-97DB87BA04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20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device we would be using is the </a:t>
            </a:r>
            <a:r>
              <a:rPr lang="en-US" baseline="0" dirty="0" err="1" smtClean="0"/>
              <a:t>EyeTribe</a:t>
            </a:r>
            <a:r>
              <a:rPr lang="en-US" baseline="0" dirty="0" smtClean="0"/>
              <a:t> eye-tracker, which is </a:t>
            </a:r>
            <a:r>
              <a:rPr lang="en-US" baseline="0" dirty="0" smtClean="0"/>
              <a:t>affordable compared to other professional ones (that costs above 5000) </a:t>
            </a:r>
            <a:r>
              <a:rPr lang="en-US" baseline="0" dirty="0" smtClean="0"/>
              <a:t>and a lot more accurate than webcams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252F15-ABD0-724C-9299-97DB87BA04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25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252F15-ABD0-724C-9299-97DB87BA048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25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Briefly</a:t>
            </a:r>
            <a:r>
              <a:rPr lang="en-US" baseline="0" dirty="0" smtClean="0"/>
              <a:t> talk about reason for having tabbed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radial menu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Size difference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Speed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Left-to-right reading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77A05-5E63-4852-8C93-A25AB38585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523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77A05-5E63-4852-8C93-A25AB38585F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523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77A05-5E63-4852-8C93-A25AB38585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523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Gestures</a:t>
            </a:r>
            <a:r>
              <a:rPr lang="en-US" baseline="0" dirty="0"/>
              <a:t> </a:t>
            </a:r>
            <a:r>
              <a:rPr lang="en-US" baseline="0" dirty="0" smtClean="0"/>
              <a:t>=&gt; Console App (bridge) =&gt; Website &amp; Games =&gt; Backed up by Research.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77A05-5E63-4852-8C93-A25AB38585F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77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4" r="11236"/>
          <a:stretch/>
        </p:blipFill>
        <p:spPr>
          <a:xfrm>
            <a:off x="0" y="2046"/>
            <a:ext cx="9144000" cy="685595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115196-1C6F-4784-83AC-30756D8F10B3}" type="datetimeFigureOut">
              <a:rPr lang="en-US" smtClean="0"/>
              <a:t>1/7/14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A2A3D87-4C29-794F-9210-1EA1EA73FF3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Date Placeholder 3"/>
          <p:cNvSpPr txBox="1">
            <a:spLocks/>
          </p:cNvSpPr>
          <p:nvPr userDrawn="1"/>
        </p:nvSpPr>
        <p:spPr>
          <a:xfrm>
            <a:off x="609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2"/>
                </a:solidFill>
                <a:latin typeface="Museo 300" pitchFamily="50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E08549-1AEB-9B4F-BDF3-2C53AA2AF0CC}" type="datetimeFigureOut">
              <a:rPr lang="en-US" smtClean="0"/>
              <a:pPr/>
              <a:t>1/7/14</a:t>
            </a:fld>
            <a:endParaRPr lang="en-US"/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/>
                </a:solidFill>
                <a:latin typeface="Museo 300" pitchFamily="50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C2C3C3-3B99-C94B-A8A9-6D4E429CB8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209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115196-1C6F-4784-83AC-30756D8F10B3}" type="datetimeFigureOut">
              <a:rPr lang="en-US" smtClean="0"/>
              <a:t>1/7/14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7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115196-1C6F-4784-83AC-30756D8F10B3}" type="datetimeFigureOut">
              <a:rPr lang="en-US" smtClean="0"/>
              <a:t>1/7/14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8394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115196-1C6F-4784-83AC-30756D8F10B3}" type="datetimeFigureOut">
              <a:rPr lang="en-US" smtClean="0"/>
              <a:t>1/7/14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0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115196-1C6F-4784-83AC-30756D8F10B3}" type="datetimeFigureOut">
              <a:rPr lang="en-US" smtClean="0"/>
              <a:t>1/7/14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898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115196-1C6F-4784-83AC-30756D8F10B3}" type="datetimeFigureOut">
              <a:rPr lang="en-US" smtClean="0"/>
              <a:t>1/7/14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A2A3D87-4C29-794F-9210-1EA1EA73FF3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3"/>
          <p:cNvSpPr>
            <a:spLocks noGrp="1"/>
          </p:cNvSpPr>
          <p:nvPr>
            <p:ph type="title" hasCustomPrompt="1"/>
          </p:nvPr>
        </p:nvSpPr>
        <p:spPr>
          <a:xfrm>
            <a:off x="461536" y="4220506"/>
            <a:ext cx="7776000" cy="1656000"/>
          </a:xfrm>
          <a:solidFill>
            <a:schemeClr val="tx1">
              <a:lumMod val="85000"/>
              <a:lumOff val="15000"/>
              <a:alpha val="75000"/>
            </a:schemeClr>
          </a:solidFill>
        </p:spPr>
        <p:txBody>
          <a:bodyPr anchor="t">
            <a:normAutofit/>
          </a:bodyPr>
          <a:lstStyle>
            <a:lvl1pPr marL="108000" algn="l">
              <a:defRPr sz="4800" kern="1800" spc="0" normalizeH="0" baseline="0"/>
            </a:lvl1pPr>
          </a:lstStyle>
          <a:p>
            <a:r>
              <a:rPr lang="en-US" sz="4800" dirty="0" smtClean="0"/>
              <a:t>Edit Master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248231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115196-1C6F-4784-83AC-30756D8F10B3}" type="datetimeFigureOut">
              <a:rPr lang="en-US" smtClean="0"/>
              <a:t>1/7/14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62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115196-1C6F-4784-83AC-30756D8F10B3}" type="datetimeFigureOut">
              <a:rPr lang="en-US" smtClean="0"/>
              <a:t>1/7/14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774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115196-1C6F-4784-83AC-30756D8F10B3}" type="datetimeFigureOut">
              <a:rPr lang="en-US" smtClean="0"/>
              <a:t>1/7/14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654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115196-1C6F-4784-83AC-30756D8F10B3}" type="datetimeFigureOut">
              <a:rPr lang="en-US" smtClean="0"/>
              <a:t>1/7/14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65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115196-1C6F-4784-83AC-30756D8F10B3}" type="datetimeFigureOut">
              <a:rPr lang="en-US" smtClean="0"/>
              <a:t>1/7/14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951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115196-1C6F-4784-83AC-30756D8F10B3}" type="datetimeFigureOut">
              <a:rPr lang="en-US" smtClean="0"/>
              <a:t>1/7/14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980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g"/><Relationship Id="rId15" Type="http://schemas.openxmlformats.org/officeDocument/2006/relationships/image" Target="../media/image2.jpeg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5">
            <a:alphaModFix amt="78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CrisscrossEtching/>
                    </a14:imgEffect>
                    <a14:imgEffect>
                      <a14:sharpenSoften amount="-25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09"/>
          <a:stretch/>
        </p:blipFill>
        <p:spPr>
          <a:xfrm>
            <a:off x="0" y="0"/>
            <a:ext cx="9143999" cy="687705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9143999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1000"/>
                </a:schemeClr>
              </a:gs>
              <a:gs pos="100000">
                <a:srgbClr val="00002A">
                  <a:alpha val="2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60681"/>
            <a:ext cx="8229600" cy="1143000"/>
          </a:xfrm>
          <a:prstGeom prst="rect">
            <a:avLst/>
          </a:prstGeom>
          <a:solidFill>
            <a:schemeClr val="tx2">
              <a:alpha val="16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43215"/>
          </a:xfrm>
          <a:prstGeom prst="rect">
            <a:avLst/>
          </a:prstGeom>
          <a:solidFill>
            <a:schemeClr val="tx1">
              <a:lumMod val="85000"/>
              <a:lumOff val="15000"/>
              <a:alpha val="23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971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7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5400" kern="1200">
          <a:solidFill>
            <a:schemeClr val="bg2"/>
          </a:solidFill>
          <a:latin typeface="Sansation Light"/>
          <a:ea typeface="+mj-ea"/>
          <a:cs typeface="Sansation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2"/>
          </a:solidFill>
          <a:latin typeface="Museo 300 Regular"/>
          <a:ea typeface="+mn-ea"/>
          <a:cs typeface="Museo 300 Regular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2"/>
          </a:solidFill>
          <a:latin typeface="Museo 300 Regular"/>
          <a:ea typeface="+mn-ea"/>
          <a:cs typeface="Museo 300 Regular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2"/>
          </a:solidFill>
          <a:latin typeface="Museo 300 Regular"/>
          <a:ea typeface="+mn-ea"/>
          <a:cs typeface="Museo 300 Regular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2"/>
          </a:solidFill>
          <a:latin typeface="Museo 300 Regular"/>
          <a:ea typeface="+mn-ea"/>
          <a:cs typeface="Museo 300 Regular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2"/>
          </a:solidFill>
          <a:latin typeface="Museo 300 Regular"/>
          <a:ea typeface="+mn-ea"/>
          <a:cs typeface="Museo 300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27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image" Target="../media/image5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chart" Target="../charts/char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chart" Target="../charts/char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2.wdp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microsoft.com/office/2007/relationships/hdphoto" Target="../media/hdphoto3.wdp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152650" y="1837364"/>
            <a:ext cx="5181600" cy="1470025"/>
          </a:xfrm>
          <a:prstGeom prst="rect">
            <a:avLst/>
          </a:prstGeom>
          <a:solidFill>
            <a:schemeClr val="tx1"/>
          </a:solidFill>
          <a:effectLst>
            <a:glow>
              <a:schemeClr val="accent1">
                <a:alpha val="73000"/>
              </a:schemeClr>
            </a:glow>
            <a:softEdge rad="673100"/>
          </a:effectLst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bg2"/>
                </a:solidFill>
                <a:latin typeface="Sansation Light"/>
                <a:ea typeface="+mj-ea"/>
                <a:cs typeface="Sansation Light"/>
              </a:defRPr>
            </a:lvl1pPr>
          </a:lstStyle>
          <a:p>
            <a:r>
              <a:rPr lang="en-US" sz="8000" dirty="0" smtClean="0">
                <a:latin typeface="Museo 900" pitchFamily="50" charset="0"/>
                <a:cs typeface="Audiowide"/>
              </a:rPr>
              <a:t>I-Focus</a:t>
            </a:r>
            <a:endParaRPr lang="en-US" sz="8000" dirty="0">
              <a:latin typeface="Museo 900" pitchFamily="50" charset="0"/>
              <a:cs typeface="Audiowide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402576" y="3552088"/>
            <a:ext cx="6400800" cy="2876066"/>
          </a:xfrm>
          <a:prstGeom prst="rect">
            <a:avLst/>
          </a:prstGeom>
          <a:solidFill>
            <a:schemeClr val="bg2">
              <a:alpha val="65000"/>
            </a:schemeClr>
          </a:solidFill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2"/>
                </a:solidFill>
                <a:latin typeface="Museo 300 Regular"/>
                <a:ea typeface="+mn-ea"/>
                <a:cs typeface="Museo 300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2"/>
                </a:solidFill>
                <a:latin typeface="Museo 300 Regular"/>
                <a:ea typeface="+mn-ea"/>
                <a:cs typeface="Museo 300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2"/>
                </a:solidFill>
                <a:latin typeface="Museo 300 Regular"/>
                <a:ea typeface="+mn-ea"/>
                <a:cs typeface="Museo 300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2"/>
                </a:solidFill>
                <a:latin typeface="Museo 300 Regular"/>
                <a:ea typeface="+mn-ea"/>
                <a:cs typeface="Museo 300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2"/>
                </a:solidFill>
                <a:latin typeface="Museo 300 Regular"/>
                <a:ea typeface="+mn-ea"/>
                <a:cs typeface="Museo 300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u="sn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useo 500" panose="02000000000000000000" pitchFamily="50" charset="0"/>
                <a:cs typeface="Museo 700 Regular"/>
              </a:rPr>
              <a:t>Group 10-11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useo 500" panose="02000000000000000000" pitchFamily="50" charset="0"/>
                <a:cs typeface="Museo 700 Regular"/>
              </a:rPr>
              <a:t/>
            </a:r>
            <a:b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useo 500" panose="02000000000000000000" pitchFamily="50" charset="0"/>
                <a:cs typeface="Museo 700 Regular"/>
              </a:rPr>
            </a:b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useo 300" pitchFamily="50" charset="0"/>
              </a:rPr>
              <a:t>Samuel Leong 4S1(17)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useo 300" pitchFamily="50" charset="0"/>
              </a:rPr>
              <a:t>Ryan Tan 4S1(21)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useo 300" pitchFamily="50" charset="0"/>
              </a:rPr>
              <a:t>Walter Kong 4O3(33)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useo 300" pitchFamily="50" charset="0"/>
              </a:rPr>
              <a:t>Xiao 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Museo 300" pitchFamily="50" charset="0"/>
              </a:rPr>
              <a:t>Songyuan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useo 300" pitchFamily="50" charset="0"/>
              </a:rPr>
              <a:t> 4S2(20)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Museo 300" pitchFamily="50" charset="0"/>
            </a:endParaRPr>
          </a:p>
        </p:txBody>
      </p:sp>
      <p:pic>
        <p:nvPicPr>
          <p:cNvPr id="7" name="Picture 6" descr="Eye logo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133" y="1501815"/>
            <a:ext cx="1069651" cy="106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57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4723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93CDDD"/>
                </a:solidFill>
              </a:rPr>
              <a:t>Leap Motion</a:t>
            </a:r>
            <a:endParaRPr lang="en-US" sz="4000" dirty="0" smtClean="0">
              <a:solidFill>
                <a:srgbClr val="93CDDD"/>
              </a:solidFill>
            </a:endParaRPr>
          </a:p>
          <a:p>
            <a:pPr lvl="1"/>
            <a:r>
              <a:rPr lang="en-US" sz="3600" dirty="0" smtClean="0"/>
              <a:t>Physical Input</a:t>
            </a:r>
          </a:p>
          <a:p>
            <a:pPr lvl="1"/>
            <a:r>
              <a:rPr lang="en-US" sz="3600" dirty="0" smtClean="0"/>
              <a:t>Hand Gestures</a:t>
            </a:r>
          </a:p>
          <a:p>
            <a:pPr marL="457200" lvl="1" indent="0">
              <a:buNone/>
            </a:pP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365" y="3813119"/>
            <a:ext cx="4739051" cy="282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96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Auto-scrolling</a:t>
            </a:r>
          </a:p>
          <a:p>
            <a:r>
              <a:rPr lang="en-US" sz="3600" dirty="0" smtClean="0"/>
              <a:t>Modified Cursor</a:t>
            </a:r>
          </a:p>
          <a:p>
            <a:r>
              <a:rPr lang="en-US" sz="3600" dirty="0" smtClean="0"/>
              <a:t>Video Control</a:t>
            </a:r>
          </a:p>
          <a:p>
            <a:r>
              <a:rPr lang="en-US" sz="3600" dirty="0"/>
              <a:t>Radial Menu</a:t>
            </a:r>
          </a:p>
          <a:p>
            <a:endParaRPr lang="en-US" sz="3600" dirty="0"/>
          </a:p>
        </p:txBody>
      </p:sp>
      <p:pic>
        <p:nvPicPr>
          <p:cNvPr id="5" name="Picture 4" descr="https://fbcdn-sphotos-e-a.akamaihd.net/hphotos-ak-xfp1/t1.0-9/10371751_661514443922940_6816689008630615042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271" y="3206575"/>
            <a:ext cx="3486167" cy="33909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31" t="7679" r="1224" b="67321"/>
          <a:stretch/>
        </p:blipFill>
        <p:spPr bwMode="auto">
          <a:xfrm>
            <a:off x="6632495" y="1403681"/>
            <a:ext cx="2252766" cy="233747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5675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7" name="Calibration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1371" y="1552987"/>
            <a:ext cx="6703028" cy="502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70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5" name="Picture 4" descr="Screen Shot 2014-06-30 at 9.24.4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3288"/>
            <a:ext cx="9144000" cy="461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305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3" name="Picture 2" descr="Screen Shot 2014-06-05 at 10.04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359" y="1554542"/>
            <a:ext cx="5179564" cy="5038046"/>
          </a:xfrm>
          <a:prstGeom prst="rect">
            <a:avLst/>
          </a:prstGeom>
        </p:spPr>
      </p:pic>
      <p:pic>
        <p:nvPicPr>
          <p:cNvPr id="4" name="Picture 3" descr="Screen Shot 2014-06-16 at 7.01.5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3154"/>
            <a:ext cx="9144000" cy="250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084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5" name="Picture 4" descr="Screen Shot 2014-06-17 at 3.01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85449"/>
            <a:ext cx="8229600" cy="5422253"/>
          </a:xfrm>
          <a:prstGeom prst="rect">
            <a:avLst/>
          </a:prstGeom>
          <a:ln>
            <a:noFill/>
          </a:ln>
          <a:effectLst>
            <a:softEdge rad="114300"/>
          </a:effectLst>
        </p:spPr>
      </p:pic>
    </p:spTree>
    <p:extLst>
      <p:ext uri="{BB962C8B-B14F-4D97-AF65-F5344CB8AC3E}">
        <p14:creationId xmlns:p14="http://schemas.microsoft.com/office/powerpoint/2010/main" val="818731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4" name="Cursor showcas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652" y="1805648"/>
            <a:ext cx="8862548" cy="44728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7915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817" t="6365" r="6340" b="9150"/>
          <a:stretch/>
        </p:blipFill>
        <p:spPr>
          <a:xfrm>
            <a:off x="1929784" y="1726403"/>
            <a:ext cx="5219473" cy="501992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55814" y="1547114"/>
            <a:ext cx="7942728" cy="478595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4400" dirty="0" smtClean="0">
                <a:latin typeface="Museo 300" pitchFamily="50" charset="0"/>
              </a:rPr>
              <a:t>Research</a:t>
            </a:r>
            <a:br>
              <a:rPr lang="en-US" sz="4400" dirty="0" smtClean="0">
                <a:latin typeface="Museo 300" pitchFamily="50" charset="0"/>
              </a:rPr>
            </a:br>
            <a:endParaRPr lang="en-US" sz="500" dirty="0">
              <a:latin typeface="Museo 300" pitchFamily="50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41933" y="3339338"/>
            <a:ext cx="6024275" cy="65541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useo 300" pitchFamily="50" charset="0"/>
              </a:rPr>
              <a:t>Console App</a:t>
            </a:r>
            <a:endParaRPr lang="en-US" sz="2800" dirty="0">
              <a:latin typeface="Museo 3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Full Package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93699" y="1726403"/>
            <a:ext cx="6938676" cy="16129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latin typeface="Museo 300" pitchFamily="50" charset="0"/>
              </a:rPr>
              <a:t>Gestures</a:t>
            </a:r>
            <a:endParaRPr lang="en-US" sz="4800" dirty="0">
              <a:latin typeface="Museo 300" pitchFamily="50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64666" y="4002724"/>
            <a:ext cx="3154581" cy="1452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Museo 300" pitchFamily="50" charset="0"/>
              </a:rPr>
              <a:t>Games</a:t>
            </a:r>
            <a:endParaRPr lang="en-US" sz="4000" dirty="0">
              <a:latin typeface="Museo 300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35105" y="3994753"/>
            <a:ext cx="4429561" cy="14602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Museo 300" pitchFamily="50" charset="0"/>
              </a:rPr>
              <a:t>Website</a:t>
            </a:r>
            <a:endParaRPr lang="en-US" sz="4000" dirty="0">
              <a:latin typeface="Museo 3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242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  <p:bldP spid="4" grpId="0" build="allAtOnce" animBg="1"/>
      <p:bldP spid="8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7039" y="3030067"/>
            <a:ext cx="7776000" cy="2416130"/>
          </a:xfrm>
        </p:spPr>
        <p:txBody>
          <a:bodyPr anchor="ctr">
            <a:normAutofit/>
          </a:bodyPr>
          <a:lstStyle/>
          <a:p>
            <a:pPr algn="ctr"/>
            <a:r>
              <a:rPr lang="en-US" sz="6600" dirty="0" smtClean="0"/>
              <a:t>Live Demo</a:t>
            </a:r>
            <a:endParaRPr lang="en-US" sz="6600" dirty="0"/>
          </a:p>
        </p:txBody>
      </p:sp>
      <p:pic>
        <p:nvPicPr>
          <p:cNvPr id="1026" name="Picture 2" descr="C:\Users\Sam\Dropbox\I-Focus\Presentations\Eye logo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536" y="5649465"/>
            <a:ext cx="1190606" cy="119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3029830" y="1565310"/>
            <a:ext cx="3381154" cy="75834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i="0" kern="1200" cap="all">
                <a:solidFill>
                  <a:srgbClr val="FFFFFF"/>
                </a:solidFill>
                <a:latin typeface="Audiowide"/>
                <a:ea typeface="+mj-ea"/>
                <a:cs typeface="Audiowide"/>
              </a:defRPr>
            </a:lvl1pPr>
          </a:lstStyle>
          <a:p>
            <a:pPr algn="ctr"/>
            <a:r>
              <a:rPr lang="en-US" sz="4400" cap="none" dirty="0" smtClean="0">
                <a:solidFill>
                  <a:srgbClr val="95B3D7"/>
                </a:solidFill>
                <a:latin typeface="Museo 300 Regular"/>
                <a:cs typeface="Museo 300 Regular"/>
              </a:rPr>
              <a:t>Effective.</a:t>
            </a:r>
            <a:endParaRPr lang="en-US" sz="4400" cap="none" dirty="0">
              <a:solidFill>
                <a:srgbClr val="95B3D7"/>
              </a:solidFill>
              <a:latin typeface="Museo 300 Regular"/>
              <a:cs typeface="Museo 300 Regular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5914666" y="1554167"/>
            <a:ext cx="3364221" cy="75834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i="0" kern="1200" cap="all">
                <a:solidFill>
                  <a:srgbClr val="FFFFFF"/>
                </a:solidFill>
                <a:latin typeface="Audiowide"/>
                <a:ea typeface="+mj-ea"/>
                <a:cs typeface="Audiowide"/>
              </a:defRPr>
            </a:lvl1pPr>
          </a:lstStyle>
          <a:p>
            <a:pPr algn="ctr"/>
            <a:r>
              <a:rPr lang="en-US" sz="4400" cap="none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Museo 300 Regular"/>
                <a:cs typeface="Museo 300 Regular"/>
              </a:rPr>
              <a:t>Intuitive.</a:t>
            </a:r>
            <a:endParaRPr lang="en-US" sz="4400" cap="none" dirty="0">
              <a:solidFill>
                <a:schemeClr val="accent3">
                  <a:lumMod val="60000"/>
                  <a:lumOff val="40000"/>
                </a:schemeClr>
              </a:solidFill>
              <a:latin typeface="Museo 300 Regular"/>
              <a:cs typeface="Museo 300 Regular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460781" y="1554167"/>
            <a:ext cx="2694836" cy="75834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i="0" kern="1200" cap="all">
                <a:solidFill>
                  <a:srgbClr val="FFFFFF"/>
                </a:solidFill>
                <a:latin typeface="Audiowide"/>
                <a:ea typeface="+mj-ea"/>
                <a:cs typeface="Audiowide"/>
              </a:defRPr>
            </a:lvl1pPr>
          </a:lstStyle>
          <a:p>
            <a:pPr algn="ctr"/>
            <a:r>
              <a:rPr lang="en-US" sz="4400" cap="none" dirty="0" smtClean="0">
                <a:solidFill>
                  <a:srgbClr val="F79646"/>
                </a:solidFill>
                <a:latin typeface="Museo 300 Regular"/>
                <a:cs typeface="Museo 300 Regular"/>
              </a:rPr>
              <a:t>Efficient.</a:t>
            </a:r>
            <a:endParaRPr lang="en-US" sz="4400" cap="none" dirty="0">
              <a:solidFill>
                <a:srgbClr val="F79646"/>
              </a:solidFill>
              <a:latin typeface="Museo 300 Regular"/>
              <a:cs typeface="Museo 300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5694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173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6274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Setup</a:t>
            </a:r>
            <a:endParaRPr lang="en-US" dirty="0"/>
          </a:p>
        </p:txBody>
      </p:sp>
      <p:pic>
        <p:nvPicPr>
          <p:cNvPr id="4" name="Picture 3" descr="Screen Shot 2014-06-30 at 6.17.3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1"/>
          <a:stretch/>
        </p:blipFill>
        <p:spPr>
          <a:xfrm>
            <a:off x="720336" y="96657"/>
            <a:ext cx="7597427" cy="657650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72826" y="2537137"/>
            <a:ext cx="2248741" cy="560864"/>
          </a:xfrm>
          <a:prstGeom prst="rect">
            <a:avLst/>
          </a:prstGeom>
          <a:solidFill>
            <a:schemeClr val="accent6">
              <a:lumMod val="75000"/>
              <a:alpha val="69000"/>
            </a:schemeClr>
          </a:solidFill>
          <a:ln>
            <a:solidFill>
              <a:srgbClr val="E46C0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Museo 300" pitchFamily="50" charset="0"/>
              </a:rPr>
              <a:t>Eye-Tracker</a:t>
            </a:r>
            <a:endParaRPr lang="en-US" sz="2000" dirty="0">
              <a:latin typeface="Museo 300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10327" y="585216"/>
            <a:ext cx="2248741" cy="560864"/>
          </a:xfrm>
          <a:prstGeom prst="rect">
            <a:avLst/>
          </a:prstGeom>
          <a:solidFill>
            <a:schemeClr val="accent1">
              <a:alpha val="69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Museo 300" pitchFamily="50" charset="0"/>
              </a:rPr>
              <a:t>Big Screen</a:t>
            </a:r>
          </a:p>
        </p:txBody>
      </p:sp>
      <p:sp>
        <p:nvSpPr>
          <p:cNvPr id="8" name="Rectangle 7"/>
          <p:cNvSpPr/>
          <p:nvPr/>
        </p:nvSpPr>
        <p:spPr>
          <a:xfrm>
            <a:off x="1915329" y="260681"/>
            <a:ext cx="2248741" cy="560864"/>
          </a:xfrm>
          <a:prstGeom prst="rect">
            <a:avLst/>
          </a:prstGeom>
          <a:solidFill>
            <a:srgbClr val="C0504D">
              <a:alpha val="69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Museo 300" pitchFamily="50" charset="0"/>
              </a:rPr>
              <a:t>Participant</a:t>
            </a:r>
            <a:endParaRPr lang="en-US" sz="2000" dirty="0">
              <a:latin typeface="Museo 300" pitchFamily="50" charset="0"/>
            </a:endParaRPr>
          </a:p>
        </p:txBody>
      </p:sp>
      <p:cxnSp>
        <p:nvCxnSpPr>
          <p:cNvPr id="10" name="Elbow Connector 9"/>
          <p:cNvCxnSpPr>
            <a:stCxn id="6" idx="2"/>
          </p:cNvCxnSpPr>
          <p:nvPr/>
        </p:nvCxnSpPr>
        <p:spPr>
          <a:xfrm rot="16200000" flipH="1">
            <a:off x="4101425" y="2793773"/>
            <a:ext cx="674610" cy="1283066"/>
          </a:xfrm>
          <a:prstGeom prst="bentConnector2">
            <a:avLst/>
          </a:prstGeom>
          <a:ln w="38100" cmpd="sng">
            <a:solidFill>
              <a:schemeClr val="accent6">
                <a:lumMod val="40000"/>
                <a:lumOff val="60000"/>
              </a:schemeClr>
            </a:solidFill>
            <a:headEnd type="oval"/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Elbow Connector 11"/>
          <p:cNvCxnSpPr/>
          <p:nvPr/>
        </p:nvCxnSpPr>
        <p:spPr>
          <a:xfrm rot="10800000" flipV="1">
            <a:off x="1915330" y="841239"/>
            <a:ext cx="1124371" cy="562441"/>
          </a:xfrm>
          <a:prstGeom prst="bentConnector3">
            <a:avLst>
              <a:gd name="adj1" fmla="val 1108"/>
            </a:avLst>
          </a:prstGeom>
          <a:ln w="38100" cmpd="sng">
            <a:solidFill>
              <a:srgbClr val="C0504D"/>
            </a:solidFill>
            <a:headEnd type="oval"/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039701" y="4926562"/>
            <a:ext cx="2248741" cy="560864"/>
          </a:xfrm>
          <a:prstGeom prst="rect">
            <a:avLst/>
          </a:prstGeom>
          <a:solidFill>
            <a:schemeClr val="accent4">
              <a:alpha val="69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Museo 300" pitchFamily="50" charset="0"/>
              </a:rPr>
              <a:t>Leap Motion</a:t>
            </a:r>
            <a:endParaRPr lang="en-US" sz="2000" dirty="0">
              <a:latin typeface="Museo 300" pitchFamily="50" charset="0"/>
            </a:endParaRPr>
          </a:p>
        </p:txBody>
      </p:sp>
      <p:cxnSp>
        <p:nvCxnSpPr>
          <p:cNvPr id="16" name="Elbow Connector 15"/>
          <p:cNvCxnSpPr>
            <a:stCxn id="15" idx="2"/>
          </p:cNvCxnSpPr>
          <p:nvPr/>
        </p:nvCxnSpPr>
        <p:spPr>
          <a:xfrm rot="16200000" flipH="1">
            <a:off x="4521657" y="5129841"/>
            <a:ext cx="409200" cy="1124370"/>
          </a:xfrm>
          <a:prstGeom prst="bentConnector2">
            <a:avLst/>
          </a:prstGeom>
          <a:ln w="38100" cmpd="sng">
            <a:solidFill>
              <a:schemeClr val="accent4">
                <a:lumMod val="40000"/>
                <a:lumOff val="60000"/>
              </a:schemeClr>
            </a:solidFill>
            <a:headEnd type="oval"/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808058" y="4646130"/>
            <a:ext cx="2248741" cy="560864"/>
          </a:xfrm>
          <a:prstGeom prst="rect">
            <a:avLst/>
          </a:prstGeom>
          <a:solidFill>
            <a:schemeClr val="accent3">
              <a:alpha val="69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Museo 300" pitchFamily="50" charset="0"/>
              </a:rPr>
              <a:t>Fixated Mouse</a:t>
            </a:r>
            <a:endParaRPr lang="en-US" sz="2000" dirty="0">
              <a:latin typeface="Museo 300" pitchFamily="50" charset="0"/>
            </a:endParaRPr>
          </a:p>
        </p:txBody>
      </p:sp>
      <p:cxnSp>
        <p:nvCxnSpPr>
          <p:cNvPr id="18" name="Elbow Connector 17"/>
          <p:cNvCxnSpPr>
            <a:stCxn id="17" idx="2"/>
          </p:cNvCxnSpPr>
          <p:nvPr/>
        </p:nvCxnSpPr>
        <p:spPr>
          <a:xfrm rot="16200000" flipH="1">
            <a:off x="6587612" y="5551810"/>
            <a:ext cx="695985" cy="6351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accent3">
                <a:lumMod val="40000"/>
                <a:lumOff val="60000"/>
              </a:schemeClr>
            </a:solidFill>
            <a:headEnd type="oval"/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938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5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6 Live Participants</a:t>
            </a:r>
          </a:p>
          <a:p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457201" y="2593265"/>
            <a:ext cx="3877732" cy="14602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Museo 300" pitchFamily="50" charset="0"/>
              </a:rPr>
              <a:t>Game</a:t>
            </a:r>
            <a:endParaRPr lang="en-US" sz="4000" dirty="0">
              <a:latin typeface="Museo 300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09065" y="2542466"/>
            <a:ext cx="3877732" cy="14602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Museo 300" pitchFamily="50" charset="0"/>
              </a:rPr>
              <a:t>Website</a:t>
            </a:r>
            <a:endParaRPr lang="en-US" sz="4000" dirty="0">
              <a:latin typeface="Museo 300" pitchFamily="50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03200" y="4053525"/>
            <a:ext cx="8720667" cy="2589890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2"/>
                </a:solidFill>
                <a:latin typeface="Museo 300 Regular"/>
                <a:ea typeface="+mn-ea"/>
                <a:cs typeface="Museo 300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2"/>
                </a:solidFill>
                <a:latin typeface="Museo 300 Regular"/>
                <a:ea typeface="+mn-ea"/>
                <a:cs typeface="Museo 300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2"/>
                </a:solidFill>
                <a:latin typeface="Museo 300 Regular"/>
                <a:ea typeface="+mn-ea"/>
                <a:cs typeface="Museo 300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2"/>
                </a:solidFill>
                <a:latin typeface="Museo 300 Regular"/>
                <a:ea typeface="+mn-ea"/>
                <a:cs typeface="Museo 300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2"/>
                </a:solidFill>
                <a:latin typeface="Museo 300 Regular"/>
                <a:ea typeface="+mn-ea"/>
                <a:cs typeface="Museo 300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Quantitative (Timing) +</a:t>
            </a:r>
            <a:r>
              <a:rPr lang="en-US" sz="2800" dirty="0"/>
              <a:t> </a:t>
            </a:r>
            <a:r>
              <a:rPr lang="en-US" sz="2800" dirty="0" smtClean="0"/>
              <a:t>Qualitative (Survey) Data</a:t>
            </a:r>
          </a:p>
          <a:p>
            <a:r>
              <a:rPr lang="en-US" sz="2800" dirty="0" smtClean="0"/>
              <a:t>Test suitability of input methods for tracking tasks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575734" y="4159639"/>
            <a:ext cx="2570787" cy="827217"/>
          </a:xfrm>
          <a:prstGeom prst="rect">
            <a:avLst/>
          </a:prstGeom>
          <a:solidFill>
            <a:schemeClr val="accent5">
              <a:lumMod val="60000"/>
              <a:lumOff val="40000"/>
              <a:alpha val="69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useo 300" pitchFamily="50" charset="0"/>
              </a:rPr>
              <a:t>Eye-Tracker</a:t>
            </a:r>
            <a:endParaRPr lang="en-US" sz="2800" dirty="0">
              <a:latin typeface="Museo 300" pitchFamily="50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02005" y="4159639"/>
            <a:ext cx="2570787" cy="827217"/>
          </a:xfrm>
          <a:prstGeom prst="rect">
            <a:avLst/>
          </a:prstGeom>
          <a:solidFill>
            <a:schemeClr val="accent5">
              <a:lumMod val="60000"/>
              <a:lumOff val="40000"/>
              <a:alpha val="69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useo 300" pitchFamily="50" charset="0"/>
              </a:rPr>
              <a:t>Mouse</a:t>
            </a:r>
            <a:endParaRPr lang="en-US" sz="2800" dirty="0">
              <a:latin typeface="Museo 300" pitchFamily="50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28278" y="4159639"/>
            <a:ext cx="2570787" cy="827217"/>
          </a:xfrm>
          <a:prstGeom prst="rect">
            <a:avLst/>
          </a:prstGeom>
          <a:solidFill>
            <a:schemeClr val="accent5">
              <a:lumMod val="60000"/>
              <a:lumOff val="40000"/>
              <a:alpha val="69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useo 300" pitchFamily="50" charset="0"/>
              </a:rPr>
              <a:t>Leap Motion</a:t>
            </a:r>
            <a:endParaRPr lang="en-US" sz="2800" dirty="0">
              <a:latin typeface="Museo 3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412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6 Live Participants</a:t>
            </a:r>
          </a:p>
          <a:p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457201" y="2593265"/>
            <a:ext cx="3877732" cy="14602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Museo 300" pitchFamily="50" charset="0"/>
              </a:rPr>
              <a:t>Game</a:t>
            </a:r>
            <a:endParaRPr lang="en-US" sz="4000" dirty="0">
              <a:latin typeface="Museo 300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09065" y="2542466"/>
            <a:ext cx="3877732" cy="14602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Museo 300" pitchFamily="50" charset="0"/>
              </a:rPr>
              <a:t>Website</a:t>
            </a:r>
            <a:endParaRPr lang="en-US" sz="4000" dirty="0">
              <a:latin typeface="Museo 300" pitchFamily="50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03200" y="4053525"/>
            <a:ext cx="8720667" cy="2589890"/>
          </a:xfrm>
          <a:prstGeom prst="rect">
            <a:avLst/>
          </a:prstGeom>
          <a:solidFill>
            <a:schemeClr val="tx2">
              <a:lumMod val="60000"/>
              <a:lumOff val="40000"/>
              <a:alpha val="44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2"/>
                </a:solidFill>
                <a:latin typeface="Museo 300 Regular"/>
                <a:ea typeface="+mn-ea"/>
                <a:cs typeface="Museo 300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2"/>
                </a:solidFill>
                <a:latin typeface="Museo 300 Regular"/>
                <a:ea typeface="+mn-ea"/>
                <a:cs typeface="Museo 300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2"/>
                </a:solidFill>
                <a:latin typeface="Museo 300 Regular"/>
                <a:ea typeface="+mn-ea"/>
                <a:cs typeface="Museo 300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2"/>
                </a:solidFill>
                <a:latin typeface="Museo 300 Regular"/>
                <a:ea typeface="+mn-ea"/>
                <a:cs typeface="Museo 300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2"/>
                </a:solidFill>
                <a:latin typeface="Museo 300 Regular"/>
                <a:ea typeface="+mn-ea"/>
                <a:cs typeface="Museo 300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500" dirty="0" smtClean="0"/>
          </a:p>
          <a:p>
            <a:pPr marL="0" indent="0">
              <a:buNone/>
            </a:pPr>
            <a:endParaRPr lang="en-US" sz="500" dirty="0"/>
          </a:p>
          <a:p>
            <a:r>
              <a:rPr lang="en-US" sz="2800" dirty="0"/>
              <a:t>Questionnaire </a:t>
            </a:r>
            <a:r>
              <a:rPr lang="en-US" sz="2800" dirty="0" smtClean="0"/>
              <a:t>for User </a:t>
            </a:r>
            <a:r>
              <a:rPr lang="en-US" sz="2800" dirty="0"/>
              <a:t>Interaction </a:t>
            </a:r>
            <a:r>
              <a:rPr lang="en-US" sz="2800" dirty="0" smtClean="0"/>
              <a:t>Satisfaction (QUIS)</a:t>
            </a:r>
          </a:p>
          <a:p>
            <a:r>
              <a:rPr lang="en-US" sz="2800" dirty="0" smtClean="0"/>
              <a:t>Compare 2 versions of website</a:t>
            </a:r>
          </a:p>
          <a:p>
            <a:endParaRPr lang="en-US" sz="28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575734" y="4202943"/>
            <a:ext cx="2570787" cy="909939"/>
          </a:xfrm>
          <a:prstGeom prst="rect">
            <a:avLst/>
          </a:prstGeom>
          <a:solidFill>
            <a:schemeClr val="tx2">
              <a:lumMod val="40000"/>
              <a:lumOff val="60000"/>
              <a:alpha val="69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Museo 300" pitchFamily="50" charset="0"/>
              </a:rPr>
              <a:t>Menu</a:t>
            </a:r>
          </a:p>
          <a:p>
            <a:pPr algn="ctr"/>
            <a:r>
              <a:rPr lang="en-US" sz="2600" dirty="0" smtClean="0">
                <a:latin typeface="Museo 300" pitchFamily="50" charset="0"/>
              </a:rPr>
              <a:t>Arrangement</a:t>
            </a:r>
            <a:endParaRPr lang="en-US" sz="2600" dirty="0">
              <a:latin typeface="Museo 300" pitchFamily="50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02005" y="4202943"/>
            <a:ext cx="2570787" cy="909939"/>
          </a:xfrm>
          <a:prstGeom prst="rect">
            <a:avLst/>
          </a:prstGeom>
          <a:solidFill>
            <a:schemeClr val="tx2">
              <a:lumMod val="40000"/>
              <a:lumOff val="60000"/>
              <a:alpha val="69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Museo 300" pitchFamily="50" charset="0"/>
              </a:rPr>
              <a:t>Selection Method</a:t>
            </a:r>
            <a:endParaRPr lang="en-US" sz="2600" dirty="0">
              <a:latin typeface="Museo 300" pitchFamily="50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28278" y="4202943"/>
            <a:ext cx="2570787" cy="909939"/>
          </a:xfrm>
          <a:prstGeom prst="rect">
            <a:avLst/>
          </a:prstGeom>
          <a:solidFill>
            <a:schemeClr val="tx2">
              <a:lumMod val="40000"/>
              <a:lumOff val="60000"/>
              <a:alpha val="69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Museo 300" pitchFamily="50" charset="0"/>
              </a:rPr>
              <a:t>Scrolling Method</a:t>
            </a:r>
            <a:endParaRPr lang="en-US" sz="2600" dirty="0">
              <a:latin typeface="Museo 3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609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7882385"/>
              </p:ext>
            </p:extLst>
          </p:nvPr>
        </p:nvGraphicFramePr>
        <p:xfrm>
          <a:off x="118533" y="1100667"/>
          <a:ext cx="8877198" cy="57573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8533" y="6420936"/>
            <a:ext cx="3056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EECE1"/>
                </a:solidFill>
              </a:rPr>
              <a:t>* Lower the timing, the better.</a:t>
            </a:r>
            <a:endParaRPr lang="en-US" dirty="0">
              <a:solidFill>
                <a:srgbClr val="EEECE1"/>
              </a:solidFill>
            </a:endParaRPr>
          </a:p>
        </p:txBody>
      </p:sp>
      <p:pic>
        <p:nvPicPr>
          <p:cNvPr id="9" name="Picture 8" descr="Eye logo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753" y="1791665"/>
            <a:ext cx="803645" cy="803645"/>
          </a:xfrm>
          <a:prstGeom prst="rect">
            <a:avLst/>
          </a:prstGeom>
        </p:spPr>
      </p:pic>
      <p:pic>
        <p:nvPicPr>
          <p:cNvPr id="10" name="Picture 9" descr="Eye logo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826" y="1791665"/>
            <a:ext cx="803645" cy="803645"/>
          </a:xfrm>
          <a:prstGeom prst="rect">
            <a:avLst/>
          </a:prstGeom>
        </p:spPr>
      </p:pic>
      <p:pic>
        <p:nvPicPr>
          <p:cNvPr id="11" name="Picture 10" descr="Eye logo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686" y="1791665"/>
            <a:ext cx="803645" cy="803645"/>
          </a:xfrm>
          <a:prstGeom prst="rect">
            <a:avLst/>
          </a:prstGeom>
        </p:spPr>
      </p:pic>
      <p:pic>
        <p:nvPicPr>
          <p:cNvPr id="15" name="Picture 14" descr="mous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555" y="1847156"/>
            <a:ext cx="484099" cy="712448"/>
          </a:xfrm>
          <a:prstGeom prst="rect">
            <a:avLst/>
          </a:prstGeom>
        </p:spPr>
      </p:pic>
      <p:pic>
        <p:nvPicPr>
          <p:cNvPr id="16" name="Picture 15" descr="mous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091" y="1861237"/>
            <a:ext cx="484099" cy="712448"/>
          </a:xfrm>
          <a:prstGeom prst="rect">
            <a:avLst/>
          </a:prstGeom>
        </p:spPr>
      </p:pic>
      <p:pic>
        <p:nvPicPr>
          <p:cNvPr id="17" name="Picture 16" descr="mous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625" y="1844304"/>
            <a:ext cx="484099" cy="712448"/>
          </a:xfrm>
          <a:prstGeom prst="rect">
            <a:avLst/>
          </a:prstGeom>
        </p:spPr>
      </p:pic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457200" y="159083"/>
            <a:ext cx="8229600" cy="839986"/>
          </a:xfrm>
        </p:spPr>
        <p:txBody>
          <a:bodyPr/>
          <a:lstStyle/>
          <a:p>
            <a:r>
              <a:rPr lang="en-US" dirty="0" smtClean="0"/>
              <a:t>Results -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68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 -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u="sng" dirty="0" smtClean="0">
                <a:solidFill>
                  <a:srgbClr val="93CDDD"/>
                </a:solidFill>
              </a:rPr>
              <a:t>Eye-Tracking</a:t>
            </a:r>
          </a:p>
          <a:p>
            <a:r>
              <a:rPr lang="en-US" dirty="0" smtClean="0"/>
              <a:t>“</a:t>
            </a:r>
            <a:r>
              <a:rPr lang="en-US" dirty="0"/>
              <a:t>if accurate, </a:t>
            </a:r>
            <a:r>
              <a:rPr lang="en-US" dirty="0" smtClean="0"/>
              <a:t>it is… </a:t>
            </a:r>
            <a:br>
              <a:rPr lang="en-US" dirty="0" smtClean="0"/>
            </a:br>
            <a:r>
              <a:rPr lang="en-US" dirty="0" smtClean="0">
                <a:solidFill>
                  <a:srgbClr val="F79646"/>
                </a:solidFill>
              </a:rPr>
              <a:t>as good (1)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rgbClr val="F79646"/>
                </a:solidFill>
              </a:rPr>
              <a:t>better (4)</a:t>
            </a:r>
            <a:r>
              <a:rPr lang="en-US" dirty="0" smtClean="0"/>
              <a:t> </a:t>
            </a:r>
            <a:r>
              <a:rPr lang="en-US" dirty="0"/>
              <a:t>than a mouse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“It’s is </a:t>
            </a:r>
            <a:r>
              <a:rPr lang="en-US" dirty="0"/>
              <a:t>pretty </a:t>
            </a:r>
            <a:r>
              <a:rPr lang="en-US" dirty="0">
                <a:solidFill>
                  <a:schemeClr val="accent6"/>
                </a:solidFill>
                <a:latin typeface="Museo 500 Regular"/>
                <a:cs typeface="Museo 500 Regular"/>
              </a:rPr>
              <a:t>intuitive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Like that they “literally </a:t>
            </a:r>
            <a:r>
              <a:rPr lang="en-US" dirty="0"/>
              <a:t>get what they </a:t>
            </a:r>
            <a:r>
              <a:rPr lang="en-US" dirty="0" smtClean="0"/>
              <a:t>see”</a:t>
            </a:r>
          </a:p>
          <a:p>
            <a:r>
              <a:rPr lang="en-US" dirty="0" smtClean="0"/>
              <a:t>“Quite jittery, but </a:t>
            </a:r>
            <a:r>
              <a:rPr lang="en-US" dirty="0">
                <a:solidFill>
                  <a:srgbClr val="F79646"/>
                </a:solidFill>
                <a:latin typeface="Museo 500 Regular"/>
                <a:cs typeface="Museo 500 Regular"/>
              </a:rPr>
              <a:t>very </a:t>
            </a:r>
            <a:r>
              <a:rPr lang="en-US" dirty="0" smtClean="0">
                <a:solidFill>
                  <a:srgbClr val="F79646"/>
                </a:solidFill>
                <a:latin typeface="Museo 500 Regular"/>
                <a:cs typeface="Museo 500 Regular"/>
              </a:rPr>
              <a:t>fast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Should try </a:t>
            </a:r>
            <a:r>
              <a:rPr lang="en-US" dirty="0" smtClean="0">
                <a:solidFill>
                  <a:schemeClr val="accent6"/>
                </a:solidFill>
                <a:latin typeface="Museo 500 Regular"/>
                <a:cs typeface="Museo 500 Regular"/>
              </a:rPr>
              <a:t>sound input</a:t>
            </a:r>
            <a:r>
              <a:rPr lang="en-US" dirty="0" smtClean="0"/>
              <a:t> as a selection method… It’s more </a:t>
            </a:r>
            <a:r>
              <a:rPr lang="en-US" dirty="0" err="1" smtClean="0"/>
              <a:t>intuitve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28880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 -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u="sng" dirty="0" smtClean="0">
                <a:solidFill>
                  <a:srgbClr val="93CDDD"/>
                </a:solidFill>
              </a:rPr>
              <a:t>Pure Leap Motion</a:t>
            </a:r>
          </a:p>
          <a:p>
            <a:r>
              <a:rPr lang="en-US" dirty="0" smtClean="0"/>
              <a:t>Not good</a:t>
            </a:r>
          </a:p>
          <a:p>
            <a:r>
              <a:rPr lang="en-US" dirty="0" smtClean="0"/>
              <a:t>“Too </a:t>
            </a:r>
            <a:r>
              <a:rPr lang="en-US" dirty="0" smtClean="0">
                <a:solidFill>
                  <a:schemeClr val="accent6"/>
                </a:solidFill>
                <a:latin typeface="Museo 500 Regular"/>
                <a:cs typeface="Museo 500 Regular"/>
              </a:rPr>
              <a:t>tiring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“Prone to </a:t>
            </a:r>
            <a:r>
              <a:rPr lang="en-US" dirty="0" smtClean="0">
                <a:solidFill>
                  <a:srgbClr val="F79646"/>
                </a:solidFill>
                <a:latin typeface="Museo 500 Regular"/>
                <a:cs typeface="Museo 500 Regular"/>
              </a:rPr>
              <a:t>errors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Gestures unresponsive</a:t>
            </a:r>
          </a:p>
          <a:p>
            <a:pPr lvl="1"/>
            <a:r>
              <a:rPr lang="en-US" dirty="0" smtClean="0"/>
              <a:t>Accidental clicks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58625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8533" y="6420936"/>
            <a:ext cx="484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EECE1"/>
                </a:solidFill>
              </a:rPr>
              <a:t>* QUIS survey used. Higher the scores, the better.</a:t>
            </a:r>
            <a:endParaRPr lang="en-US" dirty="0">
              <a:solidFill>
                <a:srgbClr val="EEECE1"/>
              </a:solidFill>
            </a:endParaRP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457200" y="159083"/>
            <a:ext cx="8229600" cy="839986"/>
          </a:xfrm>
        </p:spPr>
        <p:txBody>
          <a:bodyPr/>
          <a:lstStyle/>
          <a:p>
            <a:r>
              <a:rPr lang="en-US" dirty="0" smtClean="0"/>
              <a:t>Results - Website</a:t>
            </a:r>
            <a:endParaRPr lang="en-US" dirty="0"/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4533423"/>
              </p:ext>
            </p:extLst>
          </p:nvPr>
        </p:nvGraphicFramePr>
        <p:xfrm>
          <a:off x="118533" y="1253068"/>
          <a:ext cx="8906934" cy="5167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65047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- Website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1" y="1721652"/>
            <a:ext cx="8619066" cy="50432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Museo 500 Regular"/>
                <a:cs typeface="Museo 500 Regular"/>
              </a:rPr>
              <a:t>Overall Preference</a:t>
            </a:r>
          </a:p>
        </p:txBody>
      </p:sp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93694476"/>
              </p:ext>
            </p:extLst>
          </p:nvPr>
        </p:nvGraphicFramePr>
        <p:xfrm>
          <a:off x="1117599" y="2243667"/>
          <a:ext cx="7569201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78604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8533" y="6420936"/>
            <a:ext cx="484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EECE1"/>
                </a:solidFill>
              </a:rPr>
              <a:t>* QUIS survey used. Higher the scores, the better.</a:t>
            </a:r>
            <a:endParaRPr lang="en-US" dirty="0">
              <a:solidFill>
                <a:srgbClr val="EEECE1"/>
              </a:solidFill>
            </a:endParaRP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- Website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1" y="1600200"/>
            <a:ext cx="8619066" cy="50432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Museo 500 Regular"/>
                <a:cs typeface="Museo 500 Regular"/>
              </a:rPr>
              <a:t>Content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Most p</a:t>
            </a:r>
            <a:r>
              <a:rPr lang="en-US" dirty="0" smtClean="0">
                <a:solidFill>
                  <a:srgbClr val="F79646"/>
                </a:solidFill>
              </a:rPr>
              <a:t>referred radial menu </a:t>
            </a:r>
            <a:r>
              <a:rPr lang="en-US" dirty="0" smtClean="0"/>
              <a:t>as it was</a:t>
            </a:r>
            <a:r>
              <a:rPr lang="en-US" dirty="0" smtClean="0">
                <a:solidFill>
                  <a:srgbClr val="F79646"/>
                </a:solidFill>
              </a:rPr>
              <a:t> larger</a:t>
            </a:r>
          </a:p>
          <a:p>
            <a:r>
              <a:rPr lang="en-US" dirty="0" smtClean="0">
                <a:solidFill>
                  <a:srgbClr val="F79646"/>
                </a:solidFill>
              </a:rPr>
              <a:t>5/6</a:t>
            </a:r>
            <a:r>
              <a:rPr lang="en-US" dirty="0" smtClean="0"/>
              <a:t> participants preferred </a:t>
            </a:r>
            <a:r>
              <a:rPr lang="en-US" dirty="0" smtClean="0">
                <a:solidFill>
                  <a:srgbClr val="F79646"/>
                </a:solidFill>
              </a:rPr>
              <a:t>kinesthetic clicks</a:t>
            </a:r>
          </a:p>
          <a:p>
            <a:r>
              <a:rPr lang="en-US" dirty="0" smtClean="0"/>
              <a:t>Modified cursor was considered too </a:t>
            </a:r>
            <a:r>
              <a:rPr lang="en-US" dirty="0" smtClean="0">
                <a:solidFill>
                  <a:srgbClr val="F79646"/>
                </a:solidFill>
              </a:rPr>
              <a:t>ineffective</a:t>
            </a:r>
            <a:r>
              <a:rPr lang="en-US" dirty="0" smtClean="0"/>
              <a:t> and too </a:t>
            </a:r>
            <a:r>
              <a:rPr lang="en-US" dirty="0" smtClean="0">
                <a:solidFill>
                  <a:srgbClr val="F79646"/>
                </a:solidFill>
              </a:rPr>
              <a:t>frustrating</a:t>
            </a:r>
            <a:r>
              <a:rPr lang="en-US" dirty="0" smtClean="0"/>
              <a:t>. </a:t>
            </a:r>
          </a:p>
          <a:p>
            <a:r>
              <a:rPr lang="en-US" dirty="0" smtClean="0"/>
              <a:t>But, modified cursor scores were consistently above 5.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868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65" y="1158106"/>
            <a:ext cx="8498089" cy="4577637"/>
          </a:xfrm>
          <a:prstGeom prst="rect">
            <a:avLst/>
          </a:prstGeom>
          <a:ln>
            <a:noFill/>
          </a:ln>
          <a:effectLst>
            <a:softEdge rad="647700"/>
          </a:effectLst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2928232" y="295304"/>
            <a:ext cx="3381154" cy="75834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i="0" kern="1200" cap="all">
                <a:solidFill>
                  <a:srgbClr val="FFFFFF"/>
                </a:solidFill>
                <a:latin typeface="Audiowide"/>
                <a:ea typeface="+mj-ea"/>
                <a:cs typeface="Audiowide"/>
              </a:defRPr>
            </a:lvl1pPr>
          </a:lstStyle>
          <a:p>
            <a:pPr algn="ctr"/>
            <a:r>
              <a:rPr lang="en-US" sz="3600" dirty="0" smtClean="0">
                <a:latin typeface="Museo 700" pitchFamily="50" charset="0"/>
                <a:cs typeface="Museo 700 Regular"/>
              </a:rPr>
              <a:t>Effective.</a:t>
            </a:r>
            <a:endParaRPr lang="en-US" sz="3600" dirty="0">
              <a:latin typeface="Museo 700" pitchFamily="50" charset="0"/>
              <a:cs typeface="Museo 700 Regular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5813068" y="284161"/>
            <a:ext cx="3364221" cy="75834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i="0" kern="1200" cap="all">
                <a:solidFill>
                  <a:srgbClr val="FFFFFF"/>
                </a:solidFill>
                <a:latin typeface="Audiowide"/>
                <a:ea typeface="+mj-ea"/>
                <a:cs typeface="Audiowide"/>
              </a:defRPr>
            </a:lvl1pPr>
          </a:lstStyle>
          <a:p>
            <a:pPr algn="ctr"/>
            <a:r>
              <a:rPr lang="en-US" sz="3600" dirty="0" smtClean="0">
                <a:latin typeface="Museo 700" pitchFamily="50" charset="0"/>
                <a:cs typeface="Museo 700 Regular"/>
              </a:rPr>
              <a:t>INTUITIVE.</a:t>
            </a:r>
            <a:endParaRPr lang="en-US" sz="3600" dirty="0">
              <a:latin typeface="Museo 700" pitchFamily="50" charset="0"/>
              <a:cs typeface="Museo 700 Regular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359183" y="284161"/>
            <a:ext cx="2694836" cy="75834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i="0" kern="1200" cap="all">
                <a:solidFill>
                  <a:srgbClr val="FFFFFF"/>
                </a:solidFill>
                <a:latin typeface="Audiowide"/>
                <a:ea typeface="+mj-ea"/>
                <a:cs typeface="Audiowide"/>
              </a:defRPr>
            </a:lvl1pPr>
          </a:lstStyle>
          <a:p>
            <a:pPr algn="ctr"/>
            <a:r>
              <a:rPr lang="en-US" sz="3600" dirty="0" smtClean="0">
                <a:latin typeface="Museo 700" pitchFamily="50" charset="0"/>
                <a:cs typeface="Museo 700 Regular"/>
              </a:rPr>
              <a:t>EFFICIENT.</a:t>
            </a:r>
            <a:endParaRPr lang="en-US" sz="3600" dirty="0">
              <a:latin typeface="Museo 700" pitchFamily="50" charset="0"/>
              <a:cs typeface="Museo 700 Regula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572" y="5719992"/>
            <a:ext cx="90737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2"/>
                </a:solidFill>
                <a:latin typeface="Museo 700 Regular"/>
                <a:cs typeface="Museo 700 Regular"/>
              </a:rPr>
              <a:t>Eye-tracking</a:t>
            </a:r>
            <a:r>
              <a:rPr lang="en-US" sz="2400" dirty="0" smtClean="0">
                <a:solidFill>
                  <a:schemeClr val="bg2"/>
                </a:solidFill>
                <a:latin typeface="Museo 300 Regular"/>
                <a:cs typeface="Museo 300 Regular"/>
              </a:rPr>
              <a:t>: Look at where you want the cursor to move.</a:t>
            </a:r>
          </a:p>
          <a:p>
            <a:pPr algn="ctr"/>
            <a:r>
              <a:rPr lang="en-US" sz="2800" dirty="0" smtClean="0">
                <a:solidFill>
                  <a:schemeClr val="bg2"/>
                </a:solidFill>
                <a:latin typeface="Museo 700 Regular"/>
                <a:cs typeface="Museo 700 Regular"/>
              </a:rPr>
              <a:t>Multi-modal Input</a:t>
            </a:r>
            <a:r>
              <a:rPr lang="en-US" sz="2400" dirty="0" smtClean="0">
                <a:solidFill>
                  <a:schemeClr val="bg2"/>
                </a:solidFill>
                <a:latin typeface="Museo 300 Regular"/>
                <a:cs typeface="Museo 300 Regular"/>
              </a:rPr>
              <a:t>:  Eye-tracking + Clicks + Head gestures</a:t>
            </a:r>
            <a:endParaRPr lang="en-US" sz="2400" dirty="0">
              <a:solidFill>
                <a:schemeClr val="bg2"/>
              </a:solidFill>
              <a:latin typeface="Museo 300 Regular"/>
              <a:cs typeface="Museo 300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135716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Findings - Website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Museo 500 Regular"/>
                <a:cs typeface="Museo 500 Regular"/>
              </a:rPr>
              <a:t>Video </a:t>
            </a: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Museo 500 Regular"/>
                <a:cs typeface="Museo 500 Regular"/>
              </a:rPr>
              <a:t>function</a:t>
            </a:r>
            <a:r>
              <a:rPr lang="en-US" dirty="0" smtClean="0">
                <a:latin typeface="Museo 500 Regular"/>
                <a:cs typeface="Museo 500 Regular"/>
              </a:rPr>
              <a:t> </a:t>
            </a:r>
            <a:r>
              <a:rPr lang="en-US" dirty="0" smtClean="0"/>
              <a:t>should…</a:t>
            </a:r>
          </a:p>
          <a:p>
            <a:pPr lvl="1"/>
            <a:r>
              <a:rPr lang="en-US" dirty="0" smtClean="0"/>
              <a:t>Be </a:t>
            </a:r>
            <a:r>
              <a:rPr lang="en-US" dirty="0"/>
              <a:t>made an </a:t>
            </a:r>
            <a:r>
              <a:rPr lang="en-US" dirty="0" smtClean="0"/>
              <a:t>option</a:t>
            </a:r>
          </a:p>
          <a:p>
            <a:pPr lvl="1"/>
            <a:r>
              <a:rPr lang="en-US" dirty="0" smtClean="0"/>
              <a:t>Have buffer </a:t>
            </a:r>
            <a:r>
              <a:rPr lang="en-US" dirty="0"/>
              <a:t>time before </a:t>
            </a:r>
            <a:r>
              <a:rPr lang="en-US" dirty="0" smtClean="0"/>
              <a:t>auto-pausing</a:t>
            </a:r>
          </a:p>
          <a:p>
            <a:pPr lvl="1"/>
            <a:r>
              <a:rPr lang="en-US" dirty="0" smtClean="0"/>
              <a:t>Reduce play timer</a:t>
            </a:r>
          </a:p>
          <a:p>
            <a:r>
              <a:rPr lang="en-US" dirty="0" smtClean="0">
                <a:solidFill>
                  <a:srgbClr val="93CDDD"/>
                </a:solidFill>
                <a:latin typeface="Museo 500 Regular"/>
                <a:cs typeface="Museo 500 Regular"/>
              </a:rPr>
              <a:t>Cursor</a:t>
            </a:r>
            <a:r>
              <a:rPr lang="en-US" dirty="0" smtClean="0"/>
              <a:t> moving while reading is irritating</a:t>
            </a:r>
          </a:p>
          <a:p>
            <a:pPr lvl="1"/>
            <a:r>
              <a:rPr lang="en-US" dirty="0" smtClean="0"/>
              <a:t>Cursor should disappear while over text</a:t>
            </a:r>
          </a:p>
          <a:p>
            <a:r>
              <a:rPr lang="en-US" dirty="0" smtClean="0">
                <a:solidFill>
                  <a:srgbClr val="93CDDD"/>
                </a:solidFill>
                <a:latin typeface="Museo 500 Regular"/>
                <a:cs typeface="Museo 500 Regular"/>
              </a:rPr>
              <a:t>Radial Menu</a:t>
            </a:r>
            <a:r>
              <a:rPr lang="en-US" dirty="0" smtClean="0"/>
              <a:t> is better</a:t>
            </a:r>
          </a:p>
          <a:p>
            <a:pPr lvl="1"/>
            <a:r>
              <a:rPr lang="en-US" dirty="0" smtClean="0"/>
              <a:t>Larger Area</a:t>
            </a:r>
          </a:p>
          <a:p>
            <a:pPr lvl="1"/>
            <a:r>
              <a:rPr lang="en-US" dirty="0" smtClean="0"/>
              <a:t>Faster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44641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Findings - Others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Calibration works better with </a:t>
            </a:r>
            <a:r>
              <a:rPr lang="en-US" dirty="0" smtClean="0">
                <a:solidFill>
                  <a:srgbClr val="FFFF80"/>
                </a:solidFill>
                <a:latin typeface="Museo 500 Regular"/>
                <a:cs typeface="Museo 500 Regular"/>
              </a:rPr>
              <a:t>lights on</a:t>
            </a:r>
          </a:p>
          <a:p>
            <a:r>
              <a:rPr lang="en-US" dirty="0"/>
              <a:t>Small </a:t>
            </a:r>
            <a:r>
              <a:rPr lang="en-US" dirty="0" smtClean="0"/>
              <a:t>eyes/Bad angle</a:t>
            </a:r>
          </a:p>
          <a:p>
            <a:pPr lvl="1"/>
            <a:r>
              <a:rPr lang="en-US" dirty="0" smtClean="0"/>
              <a:t>More </a:t>
            </a:r>
            <a:r>
              <a:rPr lang="en-US" dirty="0"/>
              <a:t>jitter and poorer </a:t>
            </a:r>
            <a:r>
              <a:rPr lang="en-US" dirty="0" smtClean="0"/>
              <a:t>accuracy</a:t>
            </a:r>
          </a:p>
          <a:p>
            <a:r>
              <a:rPr lang="en-US" dirty="0" smtClean="0">
                <a:solidFill>
                  <a:srgbClr val="FFFF80"/>
                </a:solidFill>
                <a:latin typeface="Museo 500 Regular"/>
                <a:cs typeface="Museo 500 Regular"/>
              </a:rPr>
              <a:t>Larger Screen</a:t>
            </a:r>
          </a:p>
          <a:p>
            <a:pPr lvl="1"/>
            <a:r>
              <a:rPr lang="en-US" dirty="0" smtClean="0"/>
              <a:t>Better Accuracy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54879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867" y="1600200"/>
            <a:ext cx="8585199" cy="5043215"/>
          </a:xfrm>
        </p:spPr>
        <p:txBody>
          <a:bodyPr/>
          <a:lstStyle/>
          <a:p>
            <a:r>
              <a:rPr lang="en-US" dirty="0"/>
              <a:t>Once </a:t>
            </a:r>
            <a:r>
              <a:rPr lang="en-US" dirty="0" smtClean="0"/>
              <a:t>eye</a:t>
            </a:r>
            <a:r>
              <a:rPr lang="en-US" dirty="0"/>
              <a:t>-tracker is </a:t>
            </a:r>
            <a:r>
              <a:rPr lang="en-US" dirty="0">
                <a:solidFill>
                  <a:srgbClr val="F79646"/>
                </a:solidFill>
              </a:rPr>
              <a:t>accurate</a:t>
            </a:r>
            <a:r>
              <a:rPr lang="en-US" dirty="0"/>
              <a:t> enough</a:t>
            </a:r>
            <a:r>
              <a:rPr lang="en-US" dirty="0" smtClean="0"/>
              <a:t>,</a:t>
            </a:r>
          </a:p>
          <a:p>
            <a:r>
              <a:rPr lang="en-US" dirty="0" smtClean="0"/>
              <a:t>Eye-tracking </a:t>
            </a:r>
            <a:r>
              <a:rPr lang="en-US" dirty="0">
                <a:solidFill>
                  <a:schemeClr val="accent6"/>
                </a:solidFill>
              </a:rPr>
              <a:t>beats the mouse</a:t>
            </a:r>
            <a:r>
              <a:rPr lang="en-US" dirty="0"/>
              <a:t> in terms of..</a:t>
            </a:r>
            <a:r>
              <a:rPr lang="en-US" dirty="0" smtClean="0"/>
              <a:t>.</a:t>
            </a:r>
            <a:endParaRPr lang="en-US" sz="3600" dirty="0" smtClean="0"/>
          </a:p>
          <a:p>
            <a:pPr lvl="1"/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Speed/</a:t>
            </a:r>
            <a:r>
              <a:rPr lang="en-US" sz="36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Efficiency</a:t>
            </a:r>
          </a:p>
          <a:p>
            <a:pPr lvl="1"/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Targeting &amp; Tracking </a:t>
            </a:r>
            <a:r>
              <a:rPr lang="en-US" sz="3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tasks</a:t>
            </a:r>
            <a:endParaRPr lang="en-US" sz="3600" dirty="0" smtClean="0"/>
          </a:p>
          <a:p>
            <a:pPr lvl="1"/>
            <a:r>
              <a:rPr lang="en-US" sz="36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Intuitiveness</a:t>
            </a:r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2958510" y="5375310"/>
            <a:ext cx="3381154" cy="75834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i="0" kern="1200" cap="all">
                <a:solidFill>
                  <a:srgbClr val="FFFFFF"/>
                </a:solidFill>
                <a:latin typeface="Audiowide"/>
                <a:ea typeface="+mj-ea"/>
                <a:cs typeface="Audiowide"/>
              </a:defRPr>
            </a:lvl1pPr>
          </a:lstStyle>
          <a:p>
            <a:pPr algn="ctr"/>
            <a:r>
              <a:rPr lang="en-US" sz="4400" cap="none" dirty="0" smtClean="0">
                <a:solidFill>
                  <a:srgbClr val="95B3D7"/>
                </a:solidFill>
                <a:latin typeface="Museo 300 Regular"/>
                <a:cs typeface="Museo 300 Regular"/>
              </a:rPr>
              <a:t>Effective.</a:t>
            </a:r>
            <a:endParaRPr lang="en-US" sz="4400" cap="none" dirty="0">
              <a:solidFill>
                <a:srgbClr val="95B3D7"/>
              </a:solidFill>
              <a:latin typeface="Museo 300 Regular"/>
              <a:cs typeface="Museo 300 Regular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5843346" y="5364167"/>
            <a:ext cx="3364221" cy="75834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i="0" kern="1200" cap="all">
                <a:solidFill>
                  <a:srgbClr val="FFFFFF"/>
                </a:solidFill>
                <a:latin typeface="Audiowide"/>
                <a:ea typeface="+mj-ea"/>
                <a:cs typeface="Audiowide"/>
              </a:defRPr>
            </a:lvl1pPr>
          </a:lstStyle>
          <a:p>
            <a:pPr algn="ctr"/>
            <a:r>
              <a:rPr lang="en-US" sz="4400" cap="none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Museo 300 Regular"/>
                <a:cs typeface="Museo 300 Regular"/>
              </a:rPr>
              <a:t>Intuitive.</a:t>
            </a:r>
            <a:endParaRPr lang="en-US" sz="4400" cap="none" dirty="0">
              <a:solidFill>
                <a:schemeClr val="accent3">
                  <a:lumMod val="60000"/>
                  <a:lumOff val="40000"/>
                </a:schemeClr>
              </a:solidFill>
              <a:latin typeface="Museo 300 Regular"/>
              <a:cs typeface="Museo 300 Regular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389461" y="5364167"/>
            <a:ext cx="2694836" cy="75834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i="0" kern="1200" cap="all">
                <a:solidFill>
                  <a:srgbClr val="FFFFFF"/>
                </a:solidFill>
                <a:latin typeface="Audiowide"/>
                <a:ea typeface="+mj-ea"/>
                <a:cs typeface="Audiowide"/>
              </a:defRPr>
            </a:lvl1pPr>
          </a:lstStyle>
          <a:p>
            <a:pPr algn="ctr"/>
            <a:r>
              <a:rPr lang="en-US" sz="4400" cap="none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Museo 300 Regular"/>
                <a:cs typeface="Museo 300 Regular"/>
              </a:rPr>
              <a:t>Efficient.</a:t>
            </a:r>
            <a:endParaRPr lang="en-US" sz="4400" cap="none" dirty="0">
              <a:solidFill>
                <a:schemeClr val="accent6">
                  <a:lumMod val="60000"/>
                  <a:lumOff val="40000"/>
                </a:schemeClr>
              </a:solidFill>
              <a:latin typeface="Museo 300 Regular"/>
              <a:cs typeface="Museo 300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193652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772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33156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Timeline</a:t>
            </a:r>
            <a:endParaRPr lang="en-SG" dirty="0"/>
          </a:p>
        </p:txBody>
      </p:sp>
      <p:sp>
        <p:nvSpPr>
          <p:cNvPr id="5" name="Rounded Rectangle 4"/>
          <p:cNvSpPr/>
          <p:nvPr/>
        </p:nvSpPr>
        <p:spPr>
          <a:xfrm>
            <a:off x="126847" y="2880733"/>
            <a:ext cx="2639337" cy="856448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EEECE1"/>
                </a:solidFill>
                <a:latin typeface="Museo 700 Regular"/>
                <a:cs typeface="Museo 700 Regular"/>
              </a:rPr>
              <a:t>Prelim</a:t>
            </a:r>
            <a:endParaRPr lang="en-US" sz="2800" dirty="0">
              <a:solidFill>
                <a:srgbClr val="EEECE1"/>
              </a:solidFill>
              <a:latin typeface="Museo 700 Regular"/>
              <a:cs typeface="Museo 700 Regular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069508" y="2880733"/>
            <a:ext cx="2639337" cy="856448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EEECE1"/>
                </a:solidFill>
                <a:latin typeface="Museo 700 Regular"/>
                <a:cs typeface="Museo 700 Regular"/>
              </a:rPr>
              <a:t>Semis</a:t>
            </a:r>
            <a:endParaRPr lang="en-US" sz="2800" dirty="0">
              <a:solidFill>
                <a:srgbClr val="EEECE1"/>
              </a:solidFill>
              <a:latin typeface="Museo 700 Regular"/>
              <a:cs typeface="Museo 700 Regular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998243" y="2880733"/>
            <a:ext cx="2639337" cy="8564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EEECE1"/>
                </a:solidFill>
                <a:latin typeface="Museo 700 Regular"/>
                <a:cs typeface="Museo 700 Regular"/>
              </a:rPr>
              <a:t>Finals</a:t>
            </a:r>
            <a:endParaRPr lang="en-US" sz="2800" dirty="0">
              <a:solidFill>
                <a:srgbClr val="EEECE1"/>
              </a:solidFill>
              <a:latin typeface="Museo 700 Regular"/>
              <a:cs typeface="Museo 700 Regular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826870" y="2880733"/>
            <a:ext cx="180968" cy="85644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0" dirty="0">
              <a:solidFill>
                <a:srgbClr val="EEECE1"/>
              </a:solidFill>
              <a:latin typeface="Museo 500 Regular"/>
              <a:cs typeface="Museo 500 Regular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766841" y="2880097"/>
            <a:ext cx="180968" cy="856448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0" dirty="0">
              <a:solidFill>
                <a:srgbClr val="EEECE1"/>
              </a:solidFill>
              <a:latin typeface="Museo 500 Regular"/>
              <a:cs typeface="Museo 500 Regular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704645" y="2895932"/>
            <a:ext cx="180968" cy="85644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0" dirty="0">
              <a:solidFill>
                <a:srgbClr val="EEECE1"/>
              </a:solidFill>
              <a:latin typeface="Museo 500 Regular"/>
              <a:cs typeface="Museo 500 Regula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01831" y="2071676"/>
            <a:ext cx="1654223" cy="743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EECE1"/>
                </a:solidFill>
                <a:latin typeface="Museo 700 Regular"/>
                <a:cs typeface="Museo 700 Regular"/>
              </a:rPr>
              <a:t>Prelim</a:t>
            </a:r>
            <a:br>
              <a:rPr lang="en-US" dirty="0" smtClean="0">
                <a:solidFill>
                  <a:srgbClr val="EEECE1"/>
                </a:solidFill>
                <a:latin typeface="Museo 700 Regular"/>
                <a:cs typeface="Museo 700 Regular"/>
              </a:rPr>
            </a:br>
            <a:r>
              <a:rPr lang="en-US" dirty="0" smtClean="0">
                <a:solidFill>
                  <a:srgbClr val="EEECE1"/>
                </a:solidFill>
                <a:latin typeface="Museo 700 Regular"/>
                <a:cs typeface="Museo 700 Regular"/>
              </a:rPr>
              <a:t>Presentation</a:t>
            </a:r>
            <a:endParaRPr lang="en-US" dirty="0">
              <a:solidFill>
                <a:srgbClr val="EEECE1"/>
              </a:solidFill>
              <a:latin typeface="Museo 700 Regular"/>
              <a:cs typeface="Museo 700 Regula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26726" y="2036076"/>
            <a:ext cx="1654223" cy="743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EECE1"/>
                </a:solidFill>
                <a:latin typeface="Museo 700 Regular"/>
                <a:cs typeface="Museo 700 Regular"/>
              </a:rPr>
              <a:t>Semis</a:t>
            </a:r>
            <a:br>
              <a:rPr lang="en-US" dirty="0" smtClean="0">
                <a:solidFill>
                  <a:srgbClr val="EEECE1"/>
                </a:solidFill>
                <a:latin typeface="Museo 700 Regular"/>
                <a:cs typeface="Museo 700 Regular"/>
              </a:rPr>
            </a:br>
            <a:r>
              <a:rPr lang="en-US" dirty="0" smtClean="0">
                <a:solidFill>
                  <a:srgbClr val="EEECE1"/>
                </a:solidFill>
                <a:latin typeface="Museo 700 Regular"/>
                <a:cs typeface="Museo 700 Regular"/>
              </a:rPr>
              <a:t>Presentation</a:t>
            </a:r>
            <a:endParaRPr lang="en-US" dirty="0">
              <a:solidFill>
                <a:srgbClr val="EEECE1"/>
              </a:solidFill>
              <a:latin typeface="Museo 700 Regular"/>
              <a:cs typeface="Museo 700 Regula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9777" y="2086127"/>
            <a:ext cx="1654223" cy="743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EECE1"/>
                </a:solidFill>
                <a:latin typeface="Museo 700 Regular"/>
                <a:cs typeface="Museo 700 Regular"/>
              </a:rPr>
              <a:t>Finals</a:t>
            </a:r>
            <a:br>
              <a:rPr lang="en-US" dirty="0" smtClean="0">
                <a:solidFill>
                  <a:srgbClr val="EEECE1"/>
                </a:solidFill>
                <a:latin typeface="Museo 700 Regular"/>
                <a:cs typeface="Museo 700 Regular"/>
              </a:rPr>
            </a:br>
            <a:r>
              <a:rPr lang="en-US" dirty="0" smtClean="0">
                <a:solidFill>
                  <a:srgbClr val="EEECE1"/>
                </a:solidFill>
                <a:latin typeface="Museo 700 Regular"/>
                <a:cs typeface="Museo 700 Regular"/>
              </a:rPr>
              <a:t>Presentation</a:t>
            </a:r>
            <a:endParaRPr lang="en-US" dirty="0">
              <a:solidFill>
                <a:srgbClr val="EEECE1"/>
              </a:solidFill>
              <a:latin typeface="Museo 700 Regular"/>
              <a:cs typeface="Museo 700 Regular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40770" y="3859746"/>
            <a:ext cx="1812919" cy="4782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EEECE1"/>
                </a:solidFill>
                <a:latin typeface="Museo 500 Regular"/>
                <a:cs typeface="Museo 500 Regular"/>
              </a:rPr>
              <a:t>Planning</a:t>
            </a:r>
            <a:endParaRPr lang="en-US" sz="1700" dirty="0">
              <a:solidFill>
                <a:srgbClr val="EEECE1"/>
              </a:solidFill>
              <a:latin typeface="Museo 500 Regular"/>
              <a:cs typeface="Museo 500 Regular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072381" y="3859746"/>
            <a:ext cx="3607466" cy="47827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EEECE1"/>
                </a:solidFill>
                <a:latin typeface="Museo 500 Regular"/>
                <a:cs typeface="Museo 500 Regular"/>
              </a:rPr>
              <a:t>Developmental</a:t>
            </a:r>
            <a:endParaRPr lang="en-US" sz="1700" dirty="0">
              <a:solidFill>
                <a:srgbClr val="EEECE1"/>
              </a:solidFill>
              <a:latin typeface="Museo 500 Regular"/>
              <a:cs typeface="Museo 500 Regular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632457" y="4452672"/>
            <a:ext cx="2421967" cy="47827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EEECE1"/>
                </a:solidFill>
                <a:latin typeface="Museo 500 Regular"/>
                <a:cs typeface="Museo 500 Regular"/>
              </a:rPr>
              <a:t>Implementation</a:t>
            </a:r>
            <a:endParaRPr lang="en-US" sz="1700" dirty="0">
              <a:solidFill>
                <a:srgbClr val="EEECE1"/>
              </a:solidFill>
              <a:latin typeface="Museo 500 Regular"/>
              <a:cs typeface="Museo 500 Regular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988054" y="5102280"/>
            <a:ext cx="2036415" cy="478274"/>
          </a:xfrm>
          <a:prstGeom prst="roundRect">
            <a:avLst/>
          </a:prstGeom>
          <a:solidFill>
            <a:srgbClr val="008040"/>
          </a:solidFill>
          <a:ln>
            <a:solidFill>
              <a:srgbClr val="00804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EEECE1"/>
                </a:solidFill>
                <a:latin typeface="Museo 500 Regular"/>
                <a:cs typeface="Museo 500 Regular"/>
              </a:rPr>
              <a:t>Alpha Testing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205476" y="5102280"/>
            <a:ext cx="1755888" cy="478274"/>
          </a:xfrm>
          <a:prstGeom prst="roundRect">
            <a:avLst/>
          </a:prstGeom>
          <a:solidFill>
            <a:srgbClr val="000080"/>
          </a:solidFill>
          <a:ln>
            <a:solidFill>
              <a:srgbClr val="000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EEECE1"/>
                </a:solidFill>
                <a:latin typeface="Museo 500 Regular"/>
                <a:cs typeface="Museo 500 Regular"/>
              </a:rPr>
              <a:t>Beta Testing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112380" y="5760873"/>
            <a:ext cx="2804143" cy="478274"/>
          </a:xfrm>
          <a:prstGeom prst="roundRect">
            <a:avLst/>
          </a:prstGeom>
          <a:solidFill>
            <a:srgbClr val="804000"/>
          </a:solidFill>
          <a:ln>
            <a:solidFill>
              <a:srgbClr val="8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EEECE1"/>
                </a:solidFill>
                <a:latin typeface="Museo 500 Regular"/>
                <a:cs typeface="Museo 500 Regular"/>
              </a:rPr>
              <a:t>Extensions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462" b="45513" l="69737" r="96316">
                        <a14:foregroundMark x1="82632" y1="31090" x2="82632" y2="31090"/>
                      </a14:backgroundRemoval>
                    </a14:imgEffect>
                  </a14:imgLayer>
                </a14:imgProps>
              </a:ext>
            </a:extLst>
          </a:blip>
          <a:srcRect l="69649" t="14846" r="3684" b="56196"/>
          <a:stretch/>
        </p:blipFill>
        <p:spPr>
          <a:xfrm>
            <a:off x="643469" y="3752380"/>
            <a:ext cx="814897" cy="72653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462" b="45513" l="69737" r="96316">
                        <a14:foregroundMark x1="82632" y1="31090" x2="82632" y2="31090"/>
                      </a14:backgroundRemoval>
                    </a14:imgEffect>
                  </a14:imgLayer>
                </a14:imgProps>
              </a:ext>
            </a:extLst>
          </a:blip>
          <a:srcRect l="69649" t="14846" r="3684" b="56196"/>
          <a:stretch/>
        </p:blipFill>
        <p:spPr>
          <a:xfrm>
            <a:off x="3217336" y="3736545"/>
            <a:ext cx="814897" cy="72653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462" b="45513" l="69737" r="96316">
                        <a14:foregroundMark x1="82632" y1="31090" x2="82632" y2="31090"/>
                      </a14:backgroundRemoval>
                    </a14:imgEffect>
                  </a14:imgLayer>
                </a14:imgProps>
              </a:ext>
            </a:extLst>
          </a:blip>
          <a:srcRect l="69649" t="14846" r="3684" b="56196"/>
          <a:stretch/>
        </p:blipFill>
        <p:spPr>
          <a:xfrm>
            <a:off x="4619277" y="5034336"/>
            <a:ext cx="814897" cy="72653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462" b="45513" l="69737" r="96316">
                        <a14:foregroundMark x1="82632" y1="31090" x2="82632" y2="31090"/>
                      </a14:backgroundRemoval>
                    </a14:imgEffect>
                  </a14:imgLayer>
                </a14:imgProps>
              </a:ext>
            </a:extLst>
          </a:blip>
          <a:srcRect l="69649" t="14846" r="3684" b="56196"/>
          <a:stretch/>
        </p:blipFill>
        <p:spPr>
          <a:xfrm>
            <a:off x="4532136" y="4304154"/>
            <a:ext cx="814897" cy="72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720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6" presetClass="emph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Looking to the Future...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Improving the Input Methods</a:t>
            </a:r>
          </a:p>
          <a:p>
            <a:pPr lvl="1"/>
            <a:r>
              <a:rPr lang="en-US" dirty="0" smtClean="0"/>
              <a:t>Sound input over physical input</a:t>
            </a:r>
          </a:p>
          <a:p>
            <a:r>
              <a:rPr lang="en-US" dirty="0" smtClean="0"/>
              <a:t>Improving Accuracy</a:t>
            </a:r>
          </a:p>
          <a:p>
            <a:pPr lvl="1"/>
            <a:r>
              <a:rPr lang="en-US" dirty="0" smtClean="0"/>
              <a:t>Head </a:t>
            </a:r>
            <a:r>
              <a:rPr lang="en-US" dirty="0"/>
              <a:t>tracking to mitigate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Improve Interface</a:t>
            </a:r>
          </a:p>
          <a:p>
            <a:r>
              <a:rPr lang="en-US" dirty="0" smtClean="0"/>
              <a:t>Further Research</a:t>
            </a:r>
            <a:endParaRPr lang="en-US" dirty="0"/>
          </a:p>
          <a:p>
            <a:pPr lvl="1"/>
            <a:r>
              <a:rPr lang="en-US" dirty="0" smtClean="0"/>
              <a:t>Suitability of certain tasks for eye-tracking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619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6943" y="345832"/>
            <a:ext cx="9309099" cy="6434016"/>
            <a:chOff x="49824" y="423984"/>
            <a:chExt cx="9055100" cy="6121400"/>
          </a:xfrm>
        </p:grpSpPr>
        <p:pic>
          <p:nvPicPr>
            <p:cNvPr id="8" name="Picture 7" descr="TEMP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24" y="423984"/>
              <a:ext cx="9055100" cy="61214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9" name="Rectangle 8"/>
            <p:cNvSpPr/>
            <p:nvPr/>
          </p:nvSpPr>
          <p:spPr>
            <a:xfrm>
              <a:off x="2837488" y="2928258"/>
              <a:ext cx="4367813" cy="87846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glow rad="101600">
                      <a:schemeClr val="bg1">
                        <a:alpha val="9000"/>
                      </a:schemeClr>
                    </a:glow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udiowide" pitchFamily="2" charset="0"/>
                  <a:ea typeface="Arial Unicode MS" pitchFamily="34" charset="-128"/>
                  <a:cs typeface="Arial Unicode MS" pitchFamily="34" charset="-128"/>
                </a:rPr>
                <a:t>Thank You!</a:t>
              </a:r>
              <a:endParaRPr lang="en-US" sz="5400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glow rad="101600">
                    <a:schemeClr val="bg1">
                      <a:alpha val="9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udiowide" pitchFamily="2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9508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b="1" dirty="0" smtClean="0"/>
              <a:t>Objectives</a:t>
            </a:r>
            <a:endParaRPr lang="en-US" sz="6000" b="1" dirty="0"/>
          </a:p>
        </p:txBody>
      </p:sp>
      <p:pic>
        <p:nvPicPr>
          <p:cNvPr id="5" name="Picture 4" descr="applications_ii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570" y="2488697"/>
            <a:ext cx="4669692" cy="4669692"/>
          </a:xfrm>
          <a:prstGeom prst="rect">
            <a:avLst/>
          </a:prstGeom>
        </p:spPr>
      </p:pic>
      <p:pic>
        <p:nvPicPr>
          <p:cNvPr id="6" name="Picture 5" descr="research-icon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1638"/>
            <a:ext cx="3352800" cy="40799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10882" y="4735619"/>
            <a:ext cx="13267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effectLst>
                  <a:glow rad="203200">
                    <a:schemeClr val="bg1">
                      <a:alpha val="32000"/>
                    </a:schemeClr>
                  </a:glow>
                </a:effectLst>
                <a:latin typeface="Museo 300 Regular"/>
                <a:cs typeface="Museo 300 Regular"/>
              </a:rPr>
              <a:t>DSO</a:t>
            </a:r>
            <a:endParaRPr lang="en-US" sz="4400" dirty="0">
              <a:solidFill>
                <a:schemeClr val="bg1"/>
              </a:solidFill>
              <a:effectLst>
                <a:glow rad="203200">
                  <a:schemeClr val="bg1">
                    <a:alpha val="32000"/>
                  </a:schemeClr>
                </a:glow>
              </a:effectLst>
              <a:latin typeface="Museo 300 Regular"/>
              <a:cs typeface="Museo 300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76540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Audience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100" dirty="0" smtClean="0"/>
          </a:p>
          <a:p>
            <a:r>
              <a:rPr lang="en-US" sz="4800" dirty="0" smtClean="0"/>
              <a:t>Physically Disabled</a:t>
            </a:r>
          </a:p>
          <a:p>
            <a:r>
              <a:rPr lang="en-US" sz="4800" dirty="0" smtClean="0"/>
              <a:t>General Public</a:t>
            </a:r>
          </a:p>
          <a:p>
            <a:pPr marL="0" indent="0">
              <a:buNone/>
            </a:pP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>
            <a:off x="3360615" y="3623866"/>
            <a:ext cx="5138614" cy="2843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7738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Why I-Focus?</a:t>
            </a:r>
            <a:endParaRPr lang="en-US" sz="4800" dirty="0"/>
          </a:p>
        </p:txBody>
      </p:sp>
      <p:pic>
        <p:nvPicPr>
          <p:cNvPr id="6" name="Picture 5" descr="Picture_Person_Hard_at_Work_at_a_Computer_Typing_at_the_Keyboard_and_Using_the_Mouse_in_an_Office_Environment_in_This_Stock_Photo_110812-130548-392001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74"/>
          <a:stretch/>
        </p:blipFill>
        <p:spPr>
          <a:xfrm>
            <a:off x="173417" y="1633537"/>
            <a:ext cx="6071655" cy="4872119"/>
          </a:xfrm>
          <a:prstGeom prst="rect">
            <a:avLst/>
          </a:prstGeom>
          <a:ln>
            <a:noFill/>
          </a:ln>
          <a:effectLst>
            <a:softEdge rad="330200"/>
          </a:effectLst>
        </p:spPr>
      </p:pic>
      <p:pic>
        <p:nvPicPr>
          <p:cNvPr id="7" name="Picture 6" descr="imgres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4"/>
          <a:stretch/>
        </p:blipFill>
        <p:spPr>
          <a:xfrm>
            <a:off x="6088768" y="1672612"/>
            <a:ext cx="2996618" cy="2231637"/>
          </a:xfrm>
          <a:prstGeom prst="rect">
            <a:avLst/>
          </a:prstGeom>
          <a:ln>
            <a:noFill/>
          </a:ln>
          <a:effectLst>
            <a:softEdge rad="254000"/>
          </a:effectLst>
        </p:spPr>
      </p:pic>
      <p:pic>
        <p:nvPicPr>
          <p:cNvPr id="3" name="Picture 2" descr="imgres.jpg"/>
          <p:cNvPicPr>
            <a:picLocks noChangeAspect="1"/>
          </p:cNvPicPr>
          <p:nvPr/>
        </p:nvPicPr>
        <p:blipFill>
          <a:blip r:embed="rId5">
            <a:alphaModFix amt="8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469" y="3728403"/>
            <a:ext cx="2960917" cy="2960917"/>
          </a:xfrm>
          <a:prstGeom prst="rect">
            <a:avLst/>
          </a:prstGeom>
          <a:ln>
            <a:noFill/>
          </a:ln>
          <a:effectLst>
            <a:softEdge rad="469900"/>
          </a:effectLst>
        </p:spPr>
      </p:pic>
      <p:pic>
        <p:nvPicPr>
          <p:cNvPr id="8" name="Picture 7" descr="Eye 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73" y="5945871"/>
            <a:ext cx="1005869" cy="100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767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929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Programming Languages</a:t>
            </a:r>
            <a:endParaRPr lang="en-US" sz="4800" dirty="0"/>
          </a:p>
        </p:txBody>
      </p:sp>
      <p:grpSp>
        <p:nvGrpSpPr>
          <p:cNvPr id="7" name="Group 6"/>
          <p:cNvGrpSpPr/>
          <p:nvPr/>
        </p:nvGrpSpPr>
        <p:grpSpPr>
          <a:xfrm>
            <a:off x="811760" y="1408925"/>
            <a:ext cx="7548470" cy="2753768"/>
            <a:chOff x="811760" y="1408925"/>
            <a:chExt cx="7548470" cy="2753768"/>
          </a:xfrm>
        </p:grpSpPr>
        <p:pic>
          <p:nvPicPr>
            <p:cNvPr id="2052" name="Picture 4" descr="http://jonathlee.com/images/web/jonathlee/html5+css3+javascript+responsive+icon-logo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5082" b="94098" l="0" r="76458">
                          <a14:foregroundMark x1="62187" y1="45246" x2="62187" y2="45246"/>
                          <a14:foregroundMark x1="67083" y1="44918" x2="67083" y2="44918"/>
                          <a14:foregroundMark x1="68125" y1="58361" x2="68125" y2="58361"/>
                          <a14:foregroundMark x1="69271" y1="57049" x2="69271" y2="57049"/>
                          <a14:foregroundMark x1="32188" y1="28852" x2="32188" y2="28852"/>
                          <a14:foregroundMark x1="38750" y1="38361" x2="38750" y2="38361"/>
                          <a14:foregroundMark x1="39479" y1="62623" x2="39479" y2="62623"/>
                          <a14:foregroundMark x1="40313" y1="69836" x2="40313" y2="69836"/>
                          <a14:foregroundMark x1="32813" y1="69180" x2="32813" y2="69180"/>
                          <a14:foregroundMark x1="36250" y1="62623" x2="36250" y2="62623"/>
                          <a14:foregroundMark x1="43229" y1="53115" x2="43229" y2="53115"/>
                          <a14:foregroundMark x1="44375" y1="41639" x2="44375" y2="41639"/>
                          <a14:foregroundMark x1="39896" y1="31148" x2="39896" y2="31148"/>
                          <a14:foregroundMark x1="39271" y1="23607" x2="39271" y2="23607"/>
                          <a14:foregroundMark x1="32396" y1="22951" x2="32396" y2="22951"/>
                          <a14:foregroundMark x1="38333" y1="52459" x2="38333" y2="52459"/>
                          <a14:foregroundMark x1="32604" y1="52459" x2="32604" y2="52459"/>
                          <a14:foregroundMark x1="35208" y1="36393" x2="35208" y2="36393"/>
                          <a14:foregroundMark x1="39896" y1="76393" x2="39896" y2="76393"/>
                          <a14:foregroundMark x1="42188" y1="80000" x2="42188" y2="80000"/>
                          <a14:foregroundMark x1="44167" y1="73115" x2="44167" y2="73115"/>
                          <a14:foregroundMark x1="34167" y1="78689" x2="34167" y2="78689"/>
                          <a14:foregroundMark x1="34583" y1="70492" x2="34583" y2="70492"/>
                          <a14:foregroundMark x1="43021" y1="69836" x2="43021" y2="69836"/>
                          <a14:foregroundMark x1="40938" y1="60328" x2="40938" y2="60328"/>
                          <a14:foregroundMark x1="39167" y1="43607" x2="39167" y2="43607"/>
                          <a14:foregroundMark x1="43229" y1="37705" x2="43229" y2="37705"/>
                          <a14:foregroundMark x1="41979" y1="31803" x2="41979" y2="31803"/>
                          <a14:foregroundMark x1="41563" y1="31803" x2="41563" y2="31803"/>
                          <a14:foregroundMark x1="40521" y1="34426" x2="40521" y2="34426"/>
                          <a14:foregroundMark x1="39271" y1="33770" x2="39271" y2="33770"/>
                          <a14:foregroundMark x1="37292" y1="32459" x2="37292" y2="32459"/>
                          <a14:foregroundMark x1="35833" y1="32459" x2="35833" y2="32459"/>
                          <a14:foregroundMark x1="34583" y1="33115" x2="34583" y2="33115"/>
                          <a14:foregroundMark x1="33229" y1="38361" x2="33229" y2="38361"/>
                          <a14:foregroundMark x1="33646" y1="44262" x2="33854" y2="45902"/>
                          <a14:foregroundMark x1="33854" y1="52459" x2="33854" y2="52459"/>
                          <a14:foregroundMark x1="35417" y1="53770" x2="35417" y2="53770"/>
                          <a14:foregroundMark x1="43438" y1="58361" x2="43438" y2="58361"/>
                          <a14:foregroundMark x1="41354" y1="53115" x2="41354" y2="53115"/>
                          <a14:foregroundMark x1="40104" y1="49836" x2="40104" y2="49836"/>
                          <a14:foregroundMark x1="40104" y1="49836" x2="40104" y2="49836"/>
                          <a14:foregroundMark x1="41979" y1="53115" x2="41979" y2="53115"/>
                          <a14:foregroundMark x1="35625" y1="76721" x2="35625" y2="76721"/>
                          <a14:foregroundMark x1="36667" y1="74426" x2="39167" y2="74426"/>
                          <a14:foregroundMark x1="39167" y1="74426" x2="39167" y2="74426"/>
                          <a14:foregroundMark x1="37083" y1="83934" x2="37083" y2="83934"/>
                          <a14:foregroundMark x1="37083" y1="84590" x2="37083" y2="84590"/>
                          <a14:foregroundMark x1="14063" y1="31148" x2="14063" y2="31148"/>
                          <a14:foregroundMark x1="8958" y1="27541" x2="8958" y2="27541"/>
                          <a14:foregroundMark x1="6250" y1="26230" x2="6250" y2="26230"/>
                          <a14:foregroundMark x1="1979" y1="26230" x2="1563" y2="28852"/>
                          <a14:foregroundMark x1="729" y1="40328" x2="729" y2="40328"/>
                          <a14:foregroundMark x1="1979" y1="45902" x2="1979" y2="45902"/>
                          <a14:foregroundMark x1="5000" y1="53115" x2="5000" y2="53115"/>
                          <a14:foregroundMark x1="7292" y1="57705" x2="7292" y2="57705"/>
                          <a14:foregroundMark x1="9167" y1="63279" x2="9167" y2="63279"/>
                          <a14:foregroundMark x1="9896" y1="65902" x2="10938" y2="66557"/>
                          <a14:foregroundMark x1="11563" y1="59672" x2="11563" y2="59672"/>
                          <a14:foregroundMark x1="11771" y1="53770" x2="11771" y2="50492"/>
                          <a14:foregroundMark x1="10521" y1="45902" x2="7708" y2="41639"/>
                          <a14:foregroundMark x1="5000" y1="38361" x2="5000" y2="38361"/>
                          <a14:foregroundMark x1="3438" y1="38361" x2="3438" y2="38361"/>
                          <a14:foregroundMark x1="4375" y1="36393" x2="6667" y2="33770"/>
                          <a14:foregroundMark x1="7292" y1="33115" x2="8958" y2="33770"/>
                          <a14:foregroundMark x1="10104" y1="33115" x2="10729" y2="30492"/>
                          <a14:foregroundMark x1="11563" y1="26885" x2="11563" y2="26885"/>
                          <a14:foregroundMark x1="11771" y1="25574" x2="13229" y2="26885"/>
                          <a14:foregroundMark x1="14167" y1="26885" x2="14167" y2="26885"/>
                          <a14:foregroundMark x1="15417" y1="28852" x2="16250" y2="29508"/>
                          <a14:foregroundMark x1="16250" y1="29836" x2="16250" y2="29836"/>
                          <a14:foregroundMark x1="17083" y1="35082" x2="17917" y2="36393"/>
                          <a14:foregroundMark x1="17708" y1="38361" x2="17708" y2="38361"/>
                          <a14:foregroundMark x1="17083" y1="43607" x2="17083" y2="43607"/>
                          <a14:foregroundMark x1="16667" y1="51148" x2="16667" y2="54426"/>
                          <a14:foregroundMark x1="16667" y1="57049" x2="16667" y2="57049"/>
                          <a14:foregroundMark x1="17083" y1="61967" x2="17083" y2="61967"/>
                          <a14:foregroundMark x1="16667" y1="68525" x2="16667" y2="68525"/>
                          <a14:foregroundMark x1="16250" y1="72459" x2="16250" y2="72459"/>
                          <a14:foregroundMark x1="15833" y1="73770" x2="15833" y2="73770"/>
                          <a14:foregroundMark x1="15208" y1="74426" x2="14375" y2="74426"/>
                          <a14:foregroundMark x1="11354" y1="75738" x2="11354" y2="75738"/>
                          <a14:foregroundMark x1="10938" y1="81967" x2="10938" y2="81967"/>
                          <a14:foregroundMark x1="9688" y1="82623" x2="9688" y2="82623"/>
                          <a14:foregroundMark x1="7708" y1="75082" x2="7708" y2="73115"/>
                          <a14:foregroundMark x1="7708" y1="71803" x2="8542" y2="71803"/>
                          <a14:foregroundMark x1="10313" y1="71803" x2="10313" y2="71803"/>
                          <a14:foregroundMark x1="12188" y1="73770" x2="13229" y2="75082"/>
                          <a14:foregroundMark x1="14063" y1="71148" x2="14063" y2="71148"/>
                          <a14:foregroundMark x1="14583" y1="66557" x2="14583" y2="66557"/>
                          <a14:foregroundMark x1="14792" y1="63279" x2="14792" y2="59672"/>
                          <a14:foregroundMark x1="14583" y1="53115" x2="14583" y2="53115"/>
                          <a14:foregroundMark x1="13854" y1="49836" x2="13854" y2="49836"/>
                          <a14:foregroundMark x1="13021" y1="49836" x2="6875" y2="44918"/>
                          <a14:foregroundMark x1="4583" y1="43607" x2="4583" y2="43607"/>
                          <a14:foregroundMark x1="1563" y1="39016" x2="2188" y2="38361"/>
                          <a14:foregroundMark x1="8333" y1="38361" x2="9479" y2="38361"/>
                          <a14:foregroundMark x1="9896" y1="37705" x2="9896" y2="37705"/>
                          <a14:foregroundMark x1="13438" y1="43607" x2="13438" y2="43607"/>
                          <a14:foregroundMark x1="13854" y1="43607" x2="13854" y2="43607"/>
                          <a14:foregroundMark x1="14063" y1="40328" x2="14063" y2="40328"/>
                          <a14:foregroundMark x1="13229" y1="39672" x2="13229" y2="39672"/>
                          <a14:foregroundMark x1="9271" y1="37705" x2="9271" y2="37705"/>
                          <a14:foregroundMark x1="13229" y1="37705" x2="13229" y2="37705"/>
                          <a14:foregroundMark x1="13438" y1="36393" x2="13021" y2="32459"/>
                          <a14:foregroundMark x1="11354" y1="29836" x2="11354" y2="29836"/>
                          <a14:foregroundMark x1="10938" y1="32459" x2="10938" y2="34426"/>
                          <a14:foregroundMark x1="11563" y1="35082" x2="12188" y2="35082"/>
                          <a14:foregroundMark x1="9479" y1="65246" x2="9167" y2="68525"/>
                          <a14:foregroundMark x1="7500" y1="63279" x2="7500" y2="63279"/>
                          <a14:foregroundMark x1="7500" y1="63279" x2="7500" y2="63279"/>
                          <a14:foregroundMark x1="6667" y1="68525" x2="6667" y2="68525"/>
                          <a14:foregroundMark x1="5417" y1="65902" x2="5417" y2="65902"/>
                          <a14:foregroundMark x1="5208" y1="63934" x2="5208" y2="63934"/>
                          <a14:foregroundMark x1="5208" y1="63279" x2="5208" y2="63279"/>
                          <a14:foregroundMark x1="43229" y1="28852" x2="43229" y2="28852"/>
                          <a14:foregroundMark x1="43229" y1="28197" x2="43229" y2="28197"/>
                          <a14:foregroundMark x1="42396" y1="24262" x2="44063" y2="25574"/>
                          <a14:foregroundMark x1="44167" y1="24918" x2="44167" y2="24918"/>
                          <a14:foregroundMark x1="45417" y1="24262" x2="45417" y2="24262"/>
                          <a14:foregroundMark x1="44792" y1="24262" x2="45000" y2="28197"/>
                          <a14:foregroundMark x1="45208" y1="32459" x2="45208" y2="32459"/>
                          <a14:foregroundMark x1="45417" y1="37049" x2="45625" y2="39672"/>
                          <a14:foregroundMark x1="45625" y1="41639" x2="45625" y2="43607"/>
                          <a14:foregroundMark x1="45208" y1="47213" x2="45000" y2="51148"/>
                          <a14:foregroundMark x1="45000" y1="53770" x2="45000" y2="56393"/>
                          <a14:foregroundMark x1="45000" y1="60984" x2="45208" y2="63279"/>
                          <a14:foregroundMark x1="44375" y1="70492" x2="44375" y2="70492"/>
                          <a14:foregroundMark x1="43854" y1="74426" x2="43646" y2="78033"/>
                          <a14:foregroundMark x1="43646" y1="78689" x2="43646" y2="78689"/>
                          <a14:foregroundMark x1="43229" y1="79344" x2="43229" y2="79344"/>
                          <a14:foregroundMark x1="41771" y1="79344" x2="41771" y2="79344"/>
                          <a14:foregroundMark x1="40938" y1="80000" x2="40104" y2="80000"/>
                          <a14:foregroundMark x1="38750" y1="79344" x2="38750" y2="79344"/>
                          <a14:foregroundMark x1="37500" y1="77377" x2="37500" y2="77377"/>
                          <a14:foregroundMark x1="35417" y1="73770" x2="35417" y2="73770"/>
                          <a14:foregroundMark x1="31771" y1="71148" x2="31771" y2="71148"/>
                          <a14:foregroundMark x1="30729" y1="71148" x2="30729" y2="71148"/>
                          <a14:foregroundMark x1="30729" y1="76721" x2="30729" y2="76721"/>
                          <a14:foregroundMark x1="31354" y1="74426" x2="31354" y2="74426"/>
                          <a14:foregroundMark x1="34792" y1="81311" x2="36667" y2="85246"/>
                          <a14:foregroundMark x1="35625" y1="83279" x2="35625" y2="83279"/>
                          <a14:foregroundMark x1="33646" y1="69180" x2="32813" y2="67213"/>
                          <a14:foregroundMark x1="28542" y1="64590" x2="28542" y2="64590"/>
                          <a14:foregroundMark x1="28542" y1="63279" x2="28542" y2="63279"/>
                          <a14:foregroundMark x1="28125" y1="54426" x2="28125" y2="54426"/>
                          <a14:foregroundMark x1="28125" y1="52459" x2="28333" y2="49836"/>
                          <a14:foregroundMark x1="28542" y1="40984" x2="28958" y2="37049"/>
                          <a14:foregroundMark x1="29271" y1="34426" x2="29479" y2="32459"/>
                          <a14:foregroundMark x1="30104" y1="30492" x2="30104" y2="30492"/>
                          <a14:foregroundMark x1="30521" y1="26885" x2="30521" y2="26885"/>
                          <a14:foregroundMark x1="32396" y1="26230" x2="34583" y2="28197"/>
                          <a14:foregroundMark x1="63229" y1="48525" x2="63229" y2="48525"/>
                          <a14:foregroundMark x1="63854" y1="50492" x2="64063" y2="53115"/>
                          <a14:foregroundMark x1="64063" y1="58361" x2="64063" y2="60328"/>
                          <a14:foregroundMark x1="62396" y1="64590" x2="61146" y2="69180"/>
                          <a14:foregroundMark x1="57083" y1="70492" x2="57292" y2="73770"/>
                          <a14:foregroundMark x1="58542" y1="78033" x2="59896" y2="83279"/>
                          <a14:foregroundMark x1="60729" y1="83279" x2="63229" y2="80656"/>
                          <a14:foregroundMark x1="64063" y1="76721" x2="65000" y2="76721"/>
                          <a14:foregroundMark x1="68333" y1="76393" x2="70521" y2="78033"/>
                          <a14:foregroundMark x1="70938" y1="75738" x2="70938" y2="71148"/>
                          <a14:foregroundMark x1="70938" y1="64590" x2="71146" y2="60984"/>
                          <a14:foregroundMark x1="71146" y1="56393" x2="71146" y2="56393"/>
                          <a14:foregroundMark x1="68333" y1="55738" x2="68333" y2="55738"/>
                          <a14:foregroundMark x1="67292" y1="61311" x2="67292" y2="61311"/>
                          <a14:foregroundMark x1="67083" y1="63279" x2="67083" y2="63279"/>
                          <a14:foregroundMark x1="60938" y1="63934" x2="60938" y2="63934"/>
                          <a14:foregroundMark x1="60313" y1="61967" x2="61146" y2="61311"/>
                          <a14:foregroundMark x1="61563" y1="59672" x2="61563" y2="59672"/>
                          <a14:foregroundMark x1="62187" y1="56393" x2="62187" y2="56393"/>
                          <a14:foregroundMark x1="62604" y1="53115" x2="62604" y2="50492"/>
                          <a14:foregroundMark x1="62604" y1="48525" x2="62604" y2="48525"/>
                          <a14:foregroundMark x1="62813" y1="45246" x2="64063" y2="45246"/>
                          <a14:foregroundMark x1="64792" y1="45246" x2="65625" y2="47213"/>
                          <a14:foregroundMark x1="66458" y1="49836" x2="66667" y2="51803"/>
                          <a14:foregroundMark x1="66667" y1="51803" x2="67708" y2="52459"/>
                          <a14:foregroundMark x1="67917" y1="51148" x2="67917" y2="49180"/>
                          <a14:foregroundMark x1="67292" y1="42951" x2="67292" y2="42951"/>
                          <a14:foregroundMark x1="67083" y1="44262" x2="67083" y2="44262"/>
                          <a14:foregroundMark x1="68542" y1="47869" x2="68542" y2="47869"/>
                          <a14:foregroundMark x1="68542" y1="45902" x2="68542" y2="45902"/>
                          <a14:foregroundMark x1="68542" y1="46557" x2="68542" y2="46557"/>
                          <a14:foregroundMark x1="67917" y1="61311" x2="66667" y2="75082"/>
                          <a14:foregroundMark x1="67083" y1="63934" x2="67708" y2="63934"/>
                          <a14:foregroundMark x1="67917" y1="63934" x2="67917" y2="63934"/>
                          <a14:foregroundMark x1="69688" y1="50492" x2="69688" y2="50492"/>
                          <a14:foregroundMark x1="68958" y1="47213" x2="68958" y2="47213"/>
                          <a14:foregroundMark x1="68125" y1="42295" x2="68750" y2="42295"/>
                          <a14:foregroundMark x1="69688" y1="42295" x2="69688" y2="42295"/>
                          <a14:foregroundMark x1="69688" y1="42295" x2="69688" y2="42295"/>
                          <a14:foregroundMark x1="69688" y1="40984" x2="68125" y2="37705"/>
                          <a14:foregroundMark x1="65208" y1="33770" x2="65208" y2="33770"/>
                          <a14:foregroundMark x1="63438" y1="30492" x2="62813" y2="29836"/>
                          <a14:foregroundMark x1="61146" y1="28852" x2="60104" y2="27541"/>
                          <a14:foregroundMark x1="57708" y1="24918" x2="58542" y2="24918"/>
                          <a14:foregroundMark x1="63021" y1="26885" x2="64167" y2="27541"/>
                          <a14:foregroundMark x1="66042" y1="28852" x2="67917" y2="31803"/>
                          <a14:foregroundMark x1="14792" y1="39016" x2="14792" y2="39016"/>
                          <a14:foregroundMark x1="16458" y1="37049" x2="16458" y2="37049"/>
                          <a14:foregroundMark x1="17500" y1="33115" x2="17500" y2="33115"/>
                          <a14:foregroundMark x1="17917" y1="33770" x2="17917" y2="33770"/>
                          <a14:foregroundMark x1="17500" y1="34426" x2="17500" y2="34426"/>
                          <a14:foregroundMark x1="17292" y1="35082" x2="17292" y2="3508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702" t="15218" r="23334" b="5772"/>
            <a:stretch/>
          </p:blipFill>
          <p:spPr bwMode="auto">
            <a:xfrm>
              <a:off x="811760" y="1744823"/>
              <a:ext cx="7548470" cy="241787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268966" y="1427586"/>
              <a:ext cx="15480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accent6">
                      <a:lumMod val="75000"/>
                    </a:schemeClr>
                  </a:solidFill>
                  <a:latin typeface="Museo 900" pitchFamily="50" charset="0"/>
                </a:rPr>
                <a:t>HTML 5</a:t>
              </a:r>
              <a:endParaRPr lang="en-US" sz="2800" dirty="0">
                <a:solidFill>
                  <a:schemeClr val="accent6">
                    <a:lumMod val="75000"/>
                  </a:schemeClr>
                </a:solidFill>
                <a:latin typeface="Museo 900" pitchFamily="50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36259" y="1427586"/>
              <a:ext cx="11528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66CCFF"/>
                  </a:solidFill>
                  <a:latin typeface="Museo 900" pitchFamily="50" charset="0"/>
                </a:rPr>
                <a:t>CSS 3</a:t>
              </a:r>
              <a:endParaRPr lang="en-US" sz="2800" dirty="0">
                <a:solidFill>
                  <a:srgbClr val="66CCFF"/>
                </a:solidFill>
                <a:latin typeface="Museo 900" pitchFamily="50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142658" y="1408925"/>
              <a:ext cx="20669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Museo 900" pitchFamily="50" charset="0"/>
                </a:rPr>
                <a:t>JavaScript</a:t>
              </a:r>
              <a:endPara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Museo 900" pitchFamily="50" charset="0"/>
              </a:endParaRPr>
            </a:p>
          </p:txBody>
        </p:sp>
      </p:grp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023" y="4237337"/>
            <a:ext cx="2424719" cy="242471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5115364" y="4354584"/>
            <a:ext cx="2098072" cy="2190223"/>
            <a:chOff x="5115364" y="4354584"/>
            <a:chExt cx="2098072" cy="2190223"/>
          </a:xfrm>
        </p:grpSpPr>
        <p:pic>
          <p:nvPicPr>
            <p:cNvPr id="2057" name="Picture 9" descr="C:\Users\Sam\Desktop\jiaks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783" b="100000" l="0" r="49939">
                          <a14:foregroundMark x1="30891" y1="43696" x2="30891" y2="43696"/>
                          <a14:foregroundMark x1="34188" y1="41957" x2="34188" y2="41957"/>
                          <a14:foregroundMark x1="29182" y1="35000" x2="29182" y2="35000"/>
                          <a14:foregroundMark x1="21245" y1="31739" x2="21245" y2="31739"/>
                          <a14:foregroundMark x1="15263" y1="35000" x2="15263" y2="35000"/>
                          <a14:foregroundMark x1="14652" y1="41522" x2="14408" y2="44565"/>
                          <a14:foregroundMark x1="13675" y1="53478" x2="13675" y2="53478"/>
                          <a14:foregroundMark x1="12454" y1="56304" x2="12454" y2="56304"/>
                          <a14:foregroundMark x1="12698" y1="60652" x2="14164" y2="62826"/>
                          <a14:foregroundMark x1="14896" y1="66304" x2="15507" y2="67391"/>
                          <a14:foregroundMark x1="16728" y1="72174" x2="16728" y2="72174"/>
                          <a14:foregroundMark x1="19658" y1="73913" x2="19658" y2="73913"/>
                          <a14:foregroundMark x1="22222" y1="73913" x2="25397" y2="74348"/>
                          <a14:foregroundMark x1="26740" y1="74348" x2="28938" y2="74348"/>
                          <a14:foregroundMark x1="33211" y1="74783" x2="33944" y2="74783"/>
                          <a14:foregroundMark x1="32967" y1="67826" x2="32967" y2="67826"/>
                          <a14:foregroundMark x1="32479" y1="69565" x2="32479" y2="69565"/>
                          <a14:foregroundMark x1="27228" y1="70000" x2="27228" y2="70000"/>
                          <a14:foregroundMark x1="26740" y1="70000" x2="26129" y2="70000"/>
                          <a14:foregroundMark x1="21490" y1="68696" x2="21490" y2="68696"/>
                          <a14:foregroundMark x1="21245" y1="68261" x2="21245" y2="68261"/>
                          <a14:foregroundMark x1="18926" y1="66304" x2="18926" y2="66304"/>
                          <a14:foregroundMark x1="15263" y1="55652" x2="15263" y2="55652"/>
                          <a14:foregroundMark x1="16728" y1="48696" x2="16728" y2="48696"/>
                          <a14:foregroundMark x1="17949" y1="45435" x2="17949" y2="45435"/>
                          <a14:foregroundMark x1="20635" y1="39348" x2="20635" y2="39348"/>
                          <a14:foregroundMark x1="21734" y1="38913" x2="21734" y2="38913"/>
                          <a14:foregroundMark x1="27228" y1="36304" x2="27228" y2="36304"/>
                          <a14:foregroundMark x1="24420" y1="30870" x2="24420" y2="30870"/>
                          <a14:foregroundMark x1="19658" y1="38043" x2="19658" y2="38043"/>
                          <a14:foregroundMark x1="30159" y1="38478" x2="30159" y2="38478"/>
                          <a14:foregroundMark x1="31136" y1="38043" x2="31136" y2="38043"/>
                          <a14:foregroundMark x1="31136" y1="36739" x2="31136" y2="367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82" r="50000"/>
            <a:stretch/>
          </p:blipFill>
          <p:spPr bwMode="auto">
            <a:xfrm>
              <a:off x="5115364" y="4354584"/>
              <a:ext cx="2054588" cy="2190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6560293" y="5155979"/>
              <a:ext cx="65314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  <a:latin typeface="Museo 900" pitchFamily="50" charset="0"/>
                  <a:ea typeface="Arial Unicode MS" pitchFamily="34" charset="-128"/>
                  <a:cs typeface="Arial Unicode MS" pitchFamily="34" charset="-128"/>
                </a:rPr>
                <a:t>#</a:t>
              </a:r>
              <a:endParaRPr lang="en-US" sz="4800" dirty="0">
                <a:solidFill>
                  <a:schemeClr val="bg1"/>
                </a:solidFill>
                <a:latin typeface="Museo 900" pitchFamily="50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pic>
        <p:nvPicPr>
          <p:cNvPr id="14" name="Picture 13" descr="Eye 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571" y="6000449"/>
            <a:ext cx="898144" cy="89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09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4723"/>
          </a:xfrm>
        </p:spPr>
        <p:txBody>
          <a:bodyPr>
            <a:normAutofit/>
          </a:bodyPr>
          <a:lstStyle/>
          <a:p>
            <a:r>
              <a:rPr lang="en-US" sz="4800" dirty="0" err="1" smtClean="0"/>
              <a:t>EyeTribe</a:t>
            </a:r>
            <a:r>
              <a:rPr lang="en-US" sz="4800" dirty="0" smtClean="0"/>
              <a:t> </a:t>
            </a:r>
            <a:r>
              <a:rPr lang="en-US" sz="48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Eye</a:t>
            </a:r>
            <a:r>
              <a:rPr lang="en-US" sz="48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-Tracker</a:t>
            </a:r>
            <a:endParaRPr lang="en-US" sz="4800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sz="3600" dirty="0" smtClean="0"/>
              <a:t> Affordable</a:t>
            </a:r>
          </a:p>
          <a:p>
            <a:pPr lvl="1"/>
            <a:r>
              <a:rPr lang="en-US" sz="4000" dirty="0" smtClean="0"/>
              <a:t> </a:t>
            </a:r>
            <a:r>
              <a:rPr lang="en-US" sz="4000" dirty="0" smtClean="0"/>
              <a:t>Accurate</a:t>
            </a:r>
          </a:p>
          <a:p>
            <a:endParaRPr lang="en-US" sz="4800" dirty="0"/>
          </a:p>
        </p:txBody>
      </p:sp>
      <p:pic>
        <p:nvPicPr>
          <p:cNvPr id="7" name="Picture 6" descr="im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662" y="2486252"/>
            <a:ext cx="4647740" cy="1703754"/>
          </a:xfrm>
          <a:prstGeom prst="rect">
            <a:avLst/>
          </a:prstGeom>
          <a:ln>
            <a:noFill/>
          </a:ln>
          <a:effectLst>
            <a:softEdge rad="3048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15293" t="10446" r="12155" b="15929"/>
          <a:stretch/>
        </p:blipFill>
        <p:spPr>
          <a:xfrm>
            <a:off x="457199" y="3891866"/>
            <a:ext cx="4104117" cy="27765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86455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1378</TotalTime>
  <Words>959</Words>
  <Application>Microsoft Macintosh PowerPoint</Application>
  <PresentationFormat>On-screen Show (4:3)</PresentationFormat>
  <Paragraphs>238</Paragraphs>
  <Slides>37</Slides>
  <Notes>23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PowerPoint Presentation</vt:lpstr>
      <vt:lpstr>Introduction</vt:lpstr>
      <vt:lpstr>PowerPoint Presentation</vt:lpstr>
      <vt:lpstr>Objectives</vt:lpstr>
      <vt:lpstr>Target Audience</vt:lpstr>
      <vt:lpstr>Why I-Focus?</vt:lpstr>
      <vt:lpstr>Application</vt:lpstr>
      <vt:lpstr>Programming Languages</vt:lpstr>
      <vt:lpstr>Devices</vt:lpstr>
      <vt:lpstr>Devices</vt:lpstr>
      <vt:lpstr>Features</vt:lpstr>
      <vt:lpstr>Screenshots</vt:lpstr>
      <vt:lpstr>Screenshots</vt:lpstr>
      <vt:lpstr>Screenshots</vt:lpstr>
      <vt:lpstr>Screenshots</vt:lpstr>
      <vt:lpstr>Screenshots</vt:lpstr>
      <vt:lpstr>The Full Package</vt:lpstr>
      <vt:lpstr>Live Demo</vt:lpstr>
      <vt:lpstr>Research</vt:lpstr>
      <vt:lpstr>Video</vt:lpstr>
      <vt:lpstr>Research Setup</vt:lpstr>
      <vt:lpstr>Research Procedure</vt:lpstr>
      <vt:lpstr>Research Procedure</vt:lpstr>
      <vt:lpstr>Results - Game</vt:lpstr>
      <vt:lpstr>Comments - Game</vt:lpstr>
      <vt:lpstr>Comments - Game</vt:lpstr>
      <vt:lpstr>Results - Website</vt:lpstr>
      <vt:lpstr>Results - Website</vt:lpstr>
      <vt:lpstr>Results - Website</vt:lpstr>
      <vt:lpstr>Findings - Website</vt:lpstr>
      <vt:lpstr>Findings - Others</vt:lpstr>
      <vt:lpstr>Summary</vt:lpstr>
      <vt:lpstr>Methodology</vt:lpstr>
      <vt:lpstr>Methodology</vt:lpstr>
      <vt:lpstr>Timeline</vt:lpstr>
      <vt:lpstr>Looking to the Future...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Samuel Leong</dc:creator>
  <cp:lastModifiedBy>Samuel Leong</cp:lastModifiedBy>
  <cp:revision>529</cp:revision>
  <dcterms:created xsi:type="dcterms:W3CDTF">2014-06-15T08:09:15Z</dcterms:created>
  <dcterms:modified xsi:type="dcterms:W3CDTF">2014-07-01T11:48:43Z</dcterms:modified>
</cp:coreProperties>
</file>